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handoutMasterIdLst>
    <p:handoutMasterId r:id="rId17"/>
  </p:handoutMasterIdLst>
  <p:sldIdLst>
    <p:sldId id="256" r:id="rId2"/>
    <p:sldId id="271" r:id="rId3"/>
    <p:sldId id="272" r:id="rId4"/>
    <p:sldId id="269" r:id="rId5"/>
    <p:sldId id="257" r:id="rId6"/>
    <p:sldId id="258" r:id="rId7"/>
    <p:sldId id="273" r:id="rId8"/>
    <p:sldId id="259" r:id="rId9"/>
    <p:sldId id="264" r:id="rId10"/>
    <p:sldId id="265" r:id="rId11"/>
    <p:sldId id="266" r:id="rId12"/>
    <p:sldId id="268" r:id="rId13"/>
    <p:sldId id="261" r:id="rId14"/>
    <p:sldId id="267" r:id="rId15"/>
    <p:sldId id="270"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7" y="3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68A52E2-1CAD-42AE-BA72-CBE3BFB10289}" type="datetimeFigureOut">
              <a:rPr lang="en-GB" smtClean="0"/>
              <a:t>21/08/2020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453F9A9-FC57-41EB-B43D-2FDC52CFA9A9}" type="slidenum">
              <a:rPr lang="en-GB" smtClean="0"/>
              <a:t>‹#›</a:t>
            </a:fld>
            <a:endParaRPr lang="en-GB"/>
          </a:p>
        </p:txBody>
      </p:sp>
    </p:spTree>
    <p:extLst>
      <p:ext uri="{BB962C8B-B14F-4D97-AF65-F5344CB8AC3E}">
        <p14:creationId xmlns:p14="http://schemas.microsoft.com/office/powerpoint/2010/main" val="9328957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418829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289415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3674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3817143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9001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306708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4037098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97711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269246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8A68F-A2DC-4845-9779-14FE34142A47}"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228574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E8A68F-A2DC-4845-9779-14FE34142A47}"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252089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E8A68F-A2DC-4845-9779-14FE34142A47}" type="datetimeFigureOut">
              <a:rPr lang="en-GB" smtClean="0"/>
              <a:t>21/08/2020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383419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E8A68F-A2DC-4845-9779-14FE34142A47}" type="datetimeFigureOut">
              <a:rPr lang="en-GB" smtClean="0"/>
              <a:t>21/08/2020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217178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8A68F-A2DC-4845-9779-14FE34142A47}" type="datetimeFigureOut">
              <a:rPr lang="en-GB" smtClean="0"/>
              <a:t>21/08/2020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350642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8A68F-A2DC-4845-9779-14FE34142A47}"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83586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9E8A68F-A2DC-4845-9779-14FE34142A47}"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34F184-C7BB-4333-9CC5-372D40DFF13C}" type="slidenum">
              <a:rPr lang="en-GB" smtClean="0"/>
              <a:t>‹#›</a:t>
            </a:fld>
            <a:endParaRPr lang="en-GB"/>
          </a:p>
        </p:txBody>
      </p:sp>
    </p:spTree>
    <p:extLst>
      <p:ext uri="{BB962C8B-B14F-4D97-AF65-F5344CB8AC3E}">
        <p14:creationId xmlns:p14="http://schemas.microsoft.com/office/powerpoint/2010/main" val="338898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E8A68F-A2DC-4845-9779-14FE34142A47}" type="datetimeFigureOut">
              <a:rPr lang="en-GB" smtClean="0"/>
              <a:t>21/08/2020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34F184-C7BB-4333-9CC5-372D40DFF13C}" type="slidenum">
              <a:rPr lang="en-GB" smtClean="0"/>
              <a:t>‹#›</a:t>
            </a:fld>
            <a:endParaRPr lang="en-GB"/>
          </a:p>
        </p:txBody>
      </p:sp>
    </p:spTree>
    <p:extLst>
      <p:ext uri="{BB962C8B-B14F-4D97-AF65-F5344CB8AC3E}">
        <p14:creationId xmlns:p14="http://schemas.microsoft.com/office/powerpoint/2010/main" val="3567909402"/>
      </p:ext>
    </p:extLst>
  </p:cSld>
  <p:clrMap bg1="dk1" tx1="lt1" bg2="dk2" tx2="lt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 id="2147484111" r:id="rId13"/>
    <p:sldLayoutId id="2147484112" r:id="rId14"/>
    <p:sldLayoutId id="2147484113" r:id="rId15"/>
    <p:sldLayoutId id="21474841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loughriesips.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ublichealth.hscni.net/" TargetMode="External"/><Relationship Id="rId2" Type="http://schemas.openxmlformats.org/officeDocument/2006/relationships/hyperlink" Target="mailto:info@loughriesps.newtownards.ni.sch.uk"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110" y="2404533"/>
            <a:ext cx="8938727" cy="2242111"/>
          </a:xfrm>
        </p:spPr>
        <p:txBody>
          <a:bodyPr/>
          <a:lstStyle/>
          <a:p>
            <a:pPr algn="ctr"/>
            <a:r>
              <a:rPr lang="en-GB" b="1" dirty="0" smtClean="0">
                <a:solidFill>
                  <a:srgbClr val="002060"/>
                </a:solidFill>
                <a:latin typeface="SassoonPrimaryInfant" pitchFamily="2" charset="0"/>
              </a:rPr>
              <a:t/>
            </a:r>
            <a:br>
              <a:rPr lang="en-GB" b="1" dirty="0" smtClean="0">
                <a:solidFill>
                  <a:srgbClr val="002060"/>
                </a:solidFill>
                <a:latin typeface="SassoonPrimaryInfant" pitchFamily="2" charset="0"/>
              </a:rPr>
            </a:br>
            <a:r>
              <a:rPr lang="en-GB" b="1" dirty="0" smtClean="0">
                <a:solidFill>
                  <a:srgbClr val="002060"/>
                </a:solidFill>
                <a:latin typeface="SassoonPrimaryInfant" pitchFamily="2" charset="0"/>
              </a:rPr>
              <a:t/>
            </a:r>
            <a:br>
              <a:rPr lang="en-GB" b="1" dirty="0" smtClean="0">
                <a:solidFill>
                  <a:srgbClr val="002060"/>
                </a:solidFill>
                <a:latin typeface="SassoonPrimaryInfant" pitchFamily="2" charset="0"/>
              </a:rPr>
            </a:br>
            <a:r>
              <a:rPr lang="en-GB" b="1" dirty="0" smtClean="0">
                <a:solidFill>
                  <a:srgbClr val="002060"/>
                </a:solidFill>
                <a:latin typeface="SassoonPrimaryInfant" pitchFamily="2" charset="0"/>
              </a:rPr>
              <a:t>Welcome to P3/4</a:t>
            </a:r>
            <a:br>
              <a:rPr lang="en-GB" b="1" dirty="0" smtClean="0">
                <a:solidFill>
                  <a:srgbClr val="002060"/>
                </a:solidFill>
                <a:latin typeface="SassoonPrimaryInfant" pitchFamily="2" charset="0"/>
              </a:rPr>
            </a:br>
            <a:r>
              <a:rPr lang="en-GB" b="1" dirty="0" smtClean="0">
                <a:solidFill>
                  <a:srgbClr val="002060"/>
                </a:solidFill>
                <a:latin typeface="SassoonPrimaryInfant" pitchFamily="2" charset="0"/>
              </a:rPr>
              <a:t/>
            </a:r>
            <a:br>
              <a:rPr lang="en-GB" b="1" dirty="0" smtClean="0">
                <a:solidFill>
                  <a:srgbClr val="002060"/>
                </a:solidFill>
                <a:latin typeface="SassoonPrimaryInfant" pitchFamily="2" charset="0"/>
              </a:rPr>
            </a:br>
            <a:r>
              <a:rPr lang="en-GB" sz="4000" b="1" dirty="0" smtClean="0">
                <a:solidFill>
                  <a:srgbClr val="002060"/>
                </a:solidFill>
                <a:latin typeface="SassoonPrimaryInfant" pitchFamily="2" charset="0"/>
              </a:rPr>
              <a:t>Mrs Cooke and Mrs Bowers</a:t>
            </a:r>
            <a:endParaRPr lang="en-GB" sz="4000" b="1" dirty="0">
              <a:solidFill>
                <a:srgbClr val="002060"/>
              </a:solidFill>
              <a:latin typeface="SassoonPrimaryInfant" pitchFamily="2" charset="0"/>
            </a:endParaRPr>
          </a:p>
        </p:txBody>
      </p:sp>
    </p:spTree>
    <p:extLst>
      <p:ext uri="{BB962C8B-B14F-4D97-AF65-F5344CB8AC3E}">
        <p14:creationId xmlns:p14="http://schemas.microsoft.com/office/powerpoint/2010/main" val="1840826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5846" y="0"/>
            <a:ext cx="6815669" cy="1786466"/>
          </a:xfrm>
        </p:spPr>
        <p:txBody>
          <a:bodyPr>
            <a:normAutofit fontScale="90000"/>
          </a:bodyPr>
          <a:lstStyle/>
          <a:p>
            <a:pPr algn="ctr"/>
            <a:r>
              <a:rPr lang="en-GB" u="sng" dirty="0" smtClean="0">
                <a:solidFill>
                  <a:srgbClr val="FF0000"/>
                </a:solidFill>
              </a:rPr>
              <a:t/>
            </a:r>
            <a:br>
              <a:rPr lang="en-GB" u="sng" dirty="0" smtClean="0">
                <a:solidFill>
                  <a:srgbClr val="FF0000"/>
                </a:solidFill>
              </a:rPr>
            </a:br>
            <a:r>
              <a:rPr lang="en-GB" u="sng" dirty="0">
                <a:solidFill>
                  <a:srgbClr val="FF0000"/>
                </a:solidFill>
              </a:rPr>
              <a:t/>
            </a:r>
            <a:br>
              <a:rPr lang="en-GB" u="sng" dirty="0">
                <a:solidFill>
                  <a:srgbClr val="FF0000"/>
                </a:solidFill>
              </a:rPr>
            </a:br>
            <a:r>
              <a:rPr lang="en-GB" u="sng" dirty="0" smtClean="0">
                <a:solidFill>
                  <a:srgbClr val="FF0000"/>
                </a:solidFill>
              </a:rPr>
              <a:t/>
            </a:r>
            <a:br>
              <a:rPr lang="en-GB" u="sng" dirty="0" smtClean="0">
                <a:solidFill>
                  <a:srgbClr val="FF0000"/>
                </a:solidFill>
              </a:rPr>
            </a:br>
            <a:r>
              <a:rPr lang="en-GB" u="sng" dirty="0">
                <a:solidFill>
                  <a:srgbClr val="FF0000"/>
                </a:solidFill>
              </a:rPr>
              <a:t/>
            </a:r>
            <a:br>
              <a:rPr lang="en-GB" u="sng" dirty="0">
                <a:solidFill>
                  <a:srgbClr val="FF0000"/>
                </a:solidFill>
              </a:rPr>
            </a:br>
            <a:r>
              <a:rPr lang="en-GB" u="sng" dirty="0" smtClean="0">
                <a:solidFill>
                  <a:srgbClr val="FF0000"/>
                </a:solidFill>
              </a:rPr>
              <a:t/>
            </a:r>
            <a:br>
              <a:rPr lang="en-GB" u="sng" dirty="0" smtClean="0">
                <a:solidFill>
                  <a:srgbClr val="FF0000"/>
                </a:solidFill>
              </a:rPr>
            </a:br>
            <a:r>
              <a:rPr lang="en-GB" sz="4400" b="1" u="sng" dirty="0" smtClean="0">
                <a:solidFill>
                  <a:srgbClr val="0070C0"/>
                </a:solidFill>
                <a:latin typeface="SassoonPrimaryInfant" pitchFamily="2" charset="0"/>
              </a:rPr>
              <a:t>Numeracy</a:t>
            </a:r>
            <a:r>
              <a:rPr lang="en-GB" dirty="0" smtClean="0"/>
              <a:t/>
            </a:r>
            <a:br>
              <a:rPr lang="en-GB" dirty="0" smtClean="0"/>
            </a:br>
            <a:endParaRPr lang="en-GB" dirty="0"/>
          </a:p>
        </p:txBody>
      </p:sp>
      <p:sp>
        <p:nvSpPr>
          <p:cNvPr id="3" name="Subtitle 2"/>
          <p:cNvSpPr>
            <a:spLocks noGrp="1"/>
          </p:cNvSpPr>
          <p:nvPr>
            <p:ph type="subTitle" idx="1"/>
          </p:nvPr>
        </p:nvSpPr>
        <p:spPr>
          <a:xfrm>
            <a:off x="1007704" y="1175658"/>
            <a:ext cx="9685178" cy="5682342"/>
          </a:xfrm>
        </p:spPr>
        <p:txBody>
          <a:bodyPr>
            <a:normAutofit fontScale="92500" lnSpcReduction="10000"/>
          </a:bodyPr>
          <a:lstStyle/>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Mental Maths – 10 minutes daily</a:t>
            </a:r>
          </a:p>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Active learning</a:t>
            </a:r>
          </a:p>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Group work</a:t>
            </a:r>
          </a:p>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Problem solving</a:t>
            </a:r>
          </a:p>
          <a:p>
            <a:pPr marL="285750" indent="-285750" algn="l">
              <a:buClr>
                <a:srgbClr val="0070C0"/>
              </a:buClr>
              <a:buFont typeface="Wingdings" panose="05000000000000000000" pitchFamily="2" charset="2"/>
              <a:buChar char="Ø"/>
            </a:pPr>
            <a:r>
              <a:rPr lang="en-GB" sz="2200" dirty="0" err="1" smtClean="0">
                <a:solidFill>
                  <a:schemeClr val="bg1"/>
                </a:solidFill>
                <a:latin typeface="SassoonPrimaryInfant" pitchFamily="2" charset="0"/>
              </a:rPr>
              <a:t>BeeBot</a:t>
            </a:r>
            <a:r>
              <a:rPr lang="en-GB" sz="2200" dirty="0" smtClean="0">
                <a:solidFill>
                  <a:schemeClr val="bg1"/>
                </a:solidFill>
                <a:latin typeface="SassoonPrimaryInfant" pitchFamily="2" charset="0"/>
              </a:rPr>
              <a:t>, </a:t>
            </a:r>
            <a:r>
              <a:rPr lang="en-GB" sz="2200" dirty="0" err="1" smtClean="0">
                <a:solidFill>
                  <a:schemeClr val="bg1"/>
                </a:solidFill>
                <a:latin typeface="SassoonPrimaryInfant" pitchFamily="2" charset="0"/>
              </a:rPr>
              <a:t>Ipad</a:t>
            </a:r>
            <a:r>
              <a:rPr lang="en-GB" sz="2200" dirty="0" smtClean="0">
                <a:solidFill>
                  <a:schemeClr val="bg1"/>
                </a:solidFill>
                <a:latin typeface="SassoonPrimaryInfant" pitchFamily="2" charset="0"/>
              </a:rPr>
              <a:t> and Interactive Whiteboard used to support learning</a:t>
            </a:r>
          </a:p>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Plenary at the end of each lesson to revise what has been covered.</a:t>
            </a:r>
          </a:p>
          <a:p>
            <a:pPr marL="285750" indent="-285750" algn="l">
              <a:buClr>
                <a:srgbClr val="0070C0"/>
              </a:buClr>
              <a:buFont typeface="Wingdings" panose="05000000000000000000" pitchFamily="2" charset="2"/>
              <a:buChar char="Ø"/>
            </a:pPr>
            <a:r>
              <a:rPr lang="en-GB" sz="2200" dirty="0" smtClean="0">
                <a:solidFill>
                  <a:schemeClr val="bg1"/>
                </a:solidFill>
                <a:latin typeface="SassoonPrimaryInfant" pitchFamily="2" charset="0"/>
              </a:rPr>
              <a:t>Areas covered:</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Number										</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Shape and Space</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Data Handling</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Measure</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Position and Movement</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Money</a:t>
            </a:r>
          </a:p>
          <a:p>
            <a:pPr marL="742950" lvl="1" indent="-285750" algn="l">
              <a:buClr>
                <a:srgbClr val="0070C0"/>
              </a:buClr>
              <a:buFont typeface="Courier New" panose="02070309020205020404" pitchFamily="49" charset="0"/>
              <a:buChar char="o"/>
            </a:pPr>
            <a:r>
              <a:rPr lang="en-GB" sz="1800" dirty="0" smtClean="0">
                <a:solidFill>
                  <a:schemeClr val="bg1"/>
                </a:solidFill>
                <a:latin typeface="SassoonPrimaryInfant" pitchFamily="2" charset="0"/>
              </a:rPr>
              <a:t>Fractions</a:t>
            </a:r>
          </a:p>
          <a:p>
            <a:r>
              <a:rPr lang="en-GB" dirty="0" smtClean="0">
                <a:solidFill>
                  <a:schemeClr val="bg1"/>
                </a:solidFill>
                <a:latin typeface="SassoonPrimaryInfant" pitchFamily="2" charset="0"/>
              </a:rPr>
              <a:t>.</a:t>
            </a:r>
            <a:endParaRPr lang="en-GB" dirty="0">
              <a:solidFill>
                <a:schemeClr val="bg1"/>
              </a:solidFill>
              <a:latin typeface="SassoonPrimaryInfant" pitchFamily="2" charset="0"/>
            </a:endParaRPr>
          </a:p>
        </p:txBody>
      </p:sp>
      <p:pic>
        <p:nvPicPr>
          <p:cNvPr id="4" name="Picture 3" descr="Math Logo by avidlebon on DeviantA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952" y="3862496"/>
            <a:ext cx="3322216" cy="2344824"/>
          </a:xfrm>
          <a:prstGeom prst="rect">
            <a:avLst/>
          </a:prstGeom>
        </p:spPr>
      </p:pic>
    </p:spTree>
    <p:extLst>
      <p:ext uri="{BB962C8B-B14F-4D97-AF65-F5344CB8AC3E}">
        <p14:creationId xmlns:p14="http://schemas.microsoft.com/office/powerpoint/2010/main" val="1091576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u="sng" dirty="0" smtClean="0">
                <a:solidFill>
                  <a:srgbClr val="0070C0"/>
                </a:solidFill>
                <a:latin typeface="SassoonPrimaryInfant" pitchFamily="2" charset="0"/>
              </a:rPr>
              <a:t>The World Around Us</a:t>
            </a:r>
            <a:endParaRPr lang="en-GB" sz="5400" b="1" u="sng" dirty="0">
              <a:solidFill>
                <a:srgbClr val="0070C0"/>
              </a:solidFill>
              <a:latin typeface="SassoonPrimaryInfant" pitchFamily="2" charset="0"/>
            </a:endParaRPr>
          </a:p>
        </p:txBody>
      </p:sp>
      <p:sp>
        <p:nvSpPr>
          <p:cNvPr id="3" name="Content Placeholder 2"/>
          <p:cNvSpPr>
            <a:spLocks noGrp="1"/>
          </p:cNvSpPr>
          <p:nvPr>
            <p:ph idx="1"/>
          </p:nvPr>
        </p:nvSpPr>
        <p:spPr>
          <a:xfrm>
            <a:off x="677333" y="2160589"/>
            <a:ext cx="9058337" cy="3880773"/>
          </a:xfrm>
        </p:spPr>
        <p:txBody>
          <a:bodyPr/>
          <a:lstStyle/>
          <a:p>
            <a:pPr>
              <a:buClr>
                <a:srgbClr val="0070C0"/>
              </a:buClr>
              <a:buFont typeface="Wingdings" panose="05000000000000000000" pitchFamily="2" charset="2"/>
              <a:buChar char="Ø"/>
            </a:pPr>
            <a:r>
              <a:rPr lang="en-GB" sz="3600" dirty="0" smtClean="0">
                <a:solidFill>
                  <a:schemeClr val="bg1"/>
                </a:solidFill>
                <a:latin typeface="SassoonPrimaryInfant" pitchFamily="2" charset="0"/>
              </a:rPr>
              <a:t>On The Farm</a:t>
            </a:r>
            <a:endParaRPr lang="en-GB" sz="3600"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sz="3600" dirty="0" smtClean="0">
                <a:solidFill>
                  <a:schemeClr val="bg1"/>
                </a:solidFill>
                <a:latin typeface="SassoonPrimaryInfant" pitchFamily="2" charset="0"/>
              </a:rPr>
              <a:t>Celebrations and Good Times</a:t>
            </a:r>
          </a:p>
          <a:p>
            <a:pPr>
              <a:buClr>
                <a:srgbClr val="0070C0"/>
              </a:buClr>
              <a:buFont typeface="Wingdings" panose="05000000000000000000" pitchFamily="2" charset="2"/>
              <a:buChar char="Ø"/>
            </a:pPr>
            <a:r>
              <a:rPr lang="en-GB" sz="3600" dirty="0" smtClean="0">
                <a:solidFill>
                  <a:schemeClr val="bg1"/>
                </a:solidFill>
                <a:latin typeface="SassoonPrimaryInfant" pitchFamily="2" charset="0"/>
              </a:rPr>
              <a:t>Dinosaurs</a:t>
            </a:r>
            <a:endParaRPr lang="en-GB" sz="3600"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sz="3600" dirty="0" smtClean="0">
                <a:solidFill>
                  <a:schemeClr val="bg1"/>
                </a:solidFill>
                <a:latin typeface="SassoonPrimaryInfant" pitchFamily="2" charset="0"/>
              </a:rPr>
              <a:t>Knights and Castles</a:t>
            </a:r>
            <a:endParaRPr lang="en-GB" sz="3600"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sz="3600" dirty="0" smtClean="0">
                <a:solidFill>
                  <a:schemeClr val="bg1"/>
                </a:solidFill>
                <a:latin typeface="SassoonPrimaryInfant" pitchFamily="2" charset="0"/>
              </a:rPr>
              <a:t>Mini Beasts</a:t>
            </a:r>
            <a:endParaRPr lang="en-GB" sz="3600" dirty="0" smtClean="0">
              <a:solidFill>
                <a:schemeClr val="bg1"/>
              </a:solidFill>
              <a:latin typeface="SassoonPrimaryInfant" pitchFamily="2" charset="0"/>
            </a:endParaRPr>
          </a:p>
          <a:p>
            <a:pPr marL="0" indent="0">
              <a:buNone/>
            </a:pPr>
            <a:endParaRPr lang="en-GB" dirty="0" smtClean="0">
              <a:solidFill>
                <a:schemeClr val="tx1"/>
              </a:solidFill>
            </a:endParaRPr>
          </a:p>
          <a:p>
            <a:endParaRPr lang="en-GB" dirty="0">
              <a:solidFill>
                <a:srgbClr val="00B0F0"/>
              </a:solidFill>
            </a:endParaRPr>
          </a:p>
          <a:p>
            <a:endParaRPr lang="en-GB" dirty="0"/>
          </a:p>
        </p:txBody>
      </p:sp>
      <p:pic>
        <p:nvPicPr>
          <p:cNvPr id="4" name="Picture 3" descr="World Kids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5518" y="2304447"/>
            <a:ext cx="2920152" cy="2765396"/>
          </a:xfrm>
          <a:prstGeom prst="rect">
            <a:avLst/>
          </a:prstGeom>
        </p:spPr>
      </p:pic>
    </p:spTree>
    <p:extLst>
      <p:ext uri="{BB962C8B-B14F-4D97-AF65-F5344CB8AC3E}">
        <p14:creationId xmlns:p14="http://schemas.microsoft.com/office/powerpoint/2010/main" val="1459968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2613"/>
          </a:xfrm>
        </p:spPr>
        <p:txBody>
          <a:bodyPr>
            <a:normAutofit fontScale="90000"/>
          </a:bodyPr>
          <a:lstStyle/>
          <a:p>
            <a:pPr algn="ctr"/>
            <a:r>
              <a:rPr lang="en-GB" sz="6000" b="1" u="sng" dirty="0" smtClean="0">
                <a:solidFill>
                  <a:srgbClr val="0070C0"/>
                </a:solidFill>
                <a:latin typeface="SassoonPrimaryInfant" pitchFamily="2" charset="0"/>
              </a:rPr>
              <a:t>Physical Education</a:t>
            </a:r>
            <a:r>
              <a:rPr lang="en-GB" u="sng" dirty="0" smtClean="0">
                <a:solidFill>
                  <a:srgbClr val="FF0000"/>
                </a:solidFill>
              </a:rPr>
              <a:t/>
            </a:r>
            <a:br>
              <a:rPr lang="en-GB" u="sng" dirty="0" smtClean="0">
                <a:solidFill>
                  <a:srgbClr val="FF0000"/>
                </a:solidFill>
              </a:rPr>
            </a:br>
            <a:endParaRPr lang="en-GB" u="sng" dirty="0">
              <a:solidFill>
                <a:srgbClr val="FF0000"/>
              </a:solidFill>
            </a:endParaRPr>
          </a:p>
        </p:txBody>
      </p:sp>
      <p:sp>
        <p:nvSpPr>
          <p:cNvPr id="3" name="Content Placeholder 2"/>
          <p:cNvSpPr>
            <a:spLocks noGrp="1"/>
          </p:cNvSpPr>
          <p:nvPr>
            <p:ph idx="1"/>
          </p:nvPr>
        </p:nvSpPr>
        <p:spPr>
          <a:xfrm>
            <a:off x="677334" y="1721224"/>
            <a:ext cx="8596668" cy="4320138"/>
          </a:xfrm>
        </p:spPr>
        <p:txBody>
          <a:bodyPr>
            <a:normAutofit/>
          </a:bodyPr>
          <a:lstStyle/>
          <a:p>
            <a:pPr>
              <a:buClr>
                <a:srgbClr val="0070C0"/>
              </a:buClr>
              <a:buFont typeface="Wingdings" panose="05000000000000000000" pitchFamily="2" charset="2"/>
              <a:buChar char="v"/>
            </a:pPr>
            <a:r>
              <a:rPr lang="en-GB" sz="2000" b="1" dirty="0" smtClean="0">
                <a:solidFill>
                  <a:schemeClr val="bg1"/>
                </a:solidFill>
                <a:latin typeface="SassoonPrimaryInfant" pitchFamily="2" charset="0"/>
              </a:rPr>
              <a:t>The children will be having PE on a </a:t>
            </a:r>
            <a:r>
              <a:rPr lang="en-GB" sz="2000" b="1" dirty="0" smtClean="0">
                <a:solidFill>
                  <a:schemeClr val="bg1"/>
                </a:solidFill>
                <a:latin typeface="SassoonPrimaryInfant" pitchFamily="2" charset="0"/>
              </a:rPr>
              <a:t>Wednesday and a Friday </a:t>
            </a:r>
            <a:r>
              <a:rPr lang="en-GB" sz="2000" b="1" dirty="0" smtClean="0">
                <a:solidFill>
                  <a:schemeClr val="bg1"/>
                </a:solidFill>
                <a:latin typeface="SassoonPrimaryInfant" pitchFamily="2" charset="0"/>
              </a:rPr>
              <a:t>this year and can come into school wearing their PE kit.</a:t>
            </a:r>
          </a:p>
          <a:p>
            <a:pPr marL="0" indent="0">
              <a:buNone/>
            </a:pPr>
            <a:endParaRPr lang="en-GB" sz="2000" b="1" u="sng" dirty="0">
              <a:solidFill>
                <a:schemeClr val="bg1"/>
              </a:solidFill>
              <a:latin typeface="SassoonPrimaryInfant" pitchFamily="2" charset="0"/>
            </a:endParaRPr>
          </a:p>
          <a:p>
            <a:pPr marL="0" indent="0">
              <a:buNone/>
            </a:pPr>
            <a:r>
              <a:rPr lang="en-GB" sz="2000" b="1" u="sng" dirty="0" smtClean="0">
                <a:solidFill>
                  <a:srgbClr val="0070C0"/>
                </a:solidFill>
                <a:latin typeface="SassoonPrimaryInfant" pitchFamily="2" charset="0"/>
              </a:rPr>
              <a:t>PE </a:t>
            </a:r>
            <a:r>
              <a:rPr lang="en-GB" sz="2000" b="1" u="sng" dirty="0">
                <a:solidFill>
                  <a:srgbClr val="0070C0"/>
                </a:solidFill>
                <a:latin typeface="SassoonPrimaryInfant" pitchFamily="2" charset="0"/>
              </a:rPr>
              <a:t>Kit</a:t>
            </a:r>
          </a:p>
          <a:p>
            <a:pPr>
              <a:buClr>
                <a:srgbClr val="0070C0"/>
              </a:buClr>
              <a:buFont typeface="Wingdings" panose="05000000000000000000" pitchFamily="2" charset="2"/>
              <a:buChar char="Ø"/>
            </a:pPr>
            <a:r>
              <a:rPr lang="en-GB" sz="2000" dirty="0">
                <a:solidFill>
                  <a:schemeClr val="bg1"/>
                </a:solidFill>
                <a:latin typeface="SassoonPrimaryInfant" pitchFamily="2" charset="0"/>
              </a:rPr>
              <a:t>White polo shirt with school logo</a:t>
            </a:r>
          </a:p>
          <a:p>
            <a:pPr>
              <a:buClr>
                <a:srgbClr val="0070C0"/>
              </a:buClr>
              <a:buFont typeface="Wingdings" panose="05000000000000000000" pitchFamily="2" charset="2"/>
              <a:buChar char="Ø"/>
            </a:pPr>
            <a:r>
              <a:rPr lang="en-GB" sz="2000" dirty="0">
                <a:solidFill>
                  <a:schemeClr val="bg1"/>
                </a:solidFill>
                <a:latin typeface="SassoonPrimaryInfant" pitchFamily="2" charset="0"/>
              </a:rPr>
              <a:t>Red sweatshirt with school logo</a:t>
            </a:r>
          </a:p>
          <a:p>
            <a:pPr>
              <a:buClr>
                <a:srgbClr val="0070C0"/>
              </a:buClr>
              <a:buFont typeface="Wingdings" panose="05000000000000000000" pitchFamily="2" charset="2"/>
              <a:buChar char="Ø"/>
            </a:pPr>
            <a:r>
              <a:rPr lang="en-GB" sz="2000" dirty="0">
                <a:solidFill>
                  <a:schemeClr val="bg1"/>
                </a:solidFill>
                <a:latin typeface="SassoonPrimaryInfant" pitchFamily="2" charset="0"/>
              </a:rPr>
              <a:t>Plain black jogging </a:t>
            </a:r>
            <a:r>
              <a:rPr lang="en-GB" sz="2000" dirty="0" smtClean="0">
                <a:solidFill>
                  <a:schemeClr val="bg1"/>
                </a:solidFill>
                <a:latin typeface="SassoonPrimaryInfant" pitchFamily="2" charset="0"/>
              </a:rPr>
              <a:t>bottoms </a:t>
            </a:r>
            <a:endParaRPr lang="en-GB" sz="2000" dirty="0">
              <a:solidFill>
                <a:schemeClr val="bg1"/>
              </a:solidFill>
              <a:latin typeface="SassoonPrimaryInfant" pitchFamily="2" charset="0"/>
            </a:endParaRPr>
          </a:p>
          <a:p>
            <a:pPr>
              <a:buClr>
                <a:srgbClr val="0070C0"/>
              </a:buClr>
              <a:buFont typeface="Wingdings" panose="05000000000000000000" pitchFamily="2" charset="2"/>
              <a:buChar char="Ø"/>
            </a:pPr>
            <a:r>
              <a:rPr lang="en-GB" sz="2000" dirty="0">
                <a:solidFill>
                  <a:schemeClr val="bg1"/>
                </a:solidFill>
                <a:latin typeface="SassoonPrimaryInfant" pitchFamily="2" charset="0"/>
              </a:rPr>
              <a:t>Black or white </a:t>
            </a:r>
            <a:r>
              <a:rPr lang="en-GB" sz="2000" dirty="0" smtClean="0">
                <a:solidFill>
                  <a:schemeClr val="bg1"/>
                </a:solidFill>
                <a:latin typeface="SassoonPrimaryInfant" pitchFamily="2" charset="0"/>
              </a:rPr>
              <a:t>trainers</a:t>
            </a:r>
            <a:endParaRPr lang="en-GB" sz="2000" dirty="0">
              <a:solidFill>
                <a:schemeClr val="bg1"/>
              </a:solidFill>
              <a:latin typeface="SassoonPrimaryInfant" pitchFamily="2" charset="0"/>
            </a:endParaRPr>
          </a:p>
          <a:p>
            <a:pPr>
              <a:buClr>
                <a:srgbClr val="0070C0"/>
              </a:buClr>
              <a:buFont typeface="Wingdings" panose="05000000000000000000" pitchFamily="2" charset="2"/>
              <a:buChar char="Ø"/>
            </a:pPr>
            <a:r>
              <a:rPr lang="en-GB" sz="2000" dirty="0" smtClean="0">
                <a:solidFill>
                  <a:schemeClr val="bg1"/>
                </a:solidFill>
                <a:latin typeface="SassoonPrimaryInfant" pitchFamily="2" charset="0"/>
              </a:rPr>
              <a:t>Jewellery </a:t>
            </a:r>
            <a:r>
              <a:rPr lang="en-GB" sz="2000" dirty="0">
                <a:solidFill>
                  <a:schemeClr val="bg1"/>
                </a:solidFill>
                <a:latin typeface="SassoonPrimaryInfant" pitchFamily="2" charset="0"/>
              </a:rPr>
              <a:t>must not be worn during PE activities.</a:t>
            </a:r>
          </a:p>
          <a:p>
            <a:pPr marL="0" indent="0">
              <a:buNone/>
            </a:pPr>
            <a:endParaRPr lang="en-GB" sz="2000" dirty="0" smtClean="0">
              <a:solidFill>
                <a:schemeClr val="bg1"/>
              </a:solidFill>
            </a:endParaRPr>
          </a:p>
        </p:txBody>
      </p:sp>
      <p:pic>
        <p:nvPicPr>
          <p:cNvPr id="4" name="Picture 3" descr="Yoga Athletics Athletic Sports · Free vector graphic o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7353" y="2968451"/>
            <a:ext cx="2689410" cy="2571749"/>
          </a:xfrm>
          <a:prstGeom prst="rect">
            <a:avLst/>
          </a:prstGeom>
        </p:spPr>
      </p:pic>
    </p:spTree>
    <p:extLst>
      <p:ext uri="{BB962C8B-B14F-4D97-AF65-F5344CB8AC3E}">
        <p14:creationId xmlns:p14="http://schemas.microsoft.com/office/powerpoint/2010/main" val="1114767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u="sng" dirty="0" smtClean="0">
                <a:solidFill>
                  <a:srgbClr val="0070C0"/>
                </a:solidFill>
                <a:latin typeface="SassoonPrimaryInfant" pitchFamily="2" charset="0"/>
              </a:rPr>
              <a:t>Homework</a:t>
            </a:r>
            <a:endParaRPr lang="en-GB" sz="4800" b="1" u="sng" dirty="0">
              <a:solidFill>
                <a:srgbClr val="0070C0"/>
              </a:solidFill>
              <a:latin typeface="SassoonPrimaryInfant" pitchFamily="2" charset="0"/>
            </a:endParaRPr>
          </a:p>
        </p:txBody>
      </p:sp>
      <p:sp>
        <p:nvSpPr>
          <p:cNvPr id="9" name="Content Placeholder 8"/>
          <p:cNvSpPr>
            <a:spLocks noGrp="1"/>
          </p:cNvSpPr>
          <p:nvPr>
            <p:ph sz="half" idx="1"/>
          </p:nvPr>
        </p:nvSpPr>
        <p:spPr>
          <a:xfrm>
            <a:off x="677334" y="2160588"/>
            <a:ext cx="7552266" cy="4123479"/>
          </a:xfrm>
        </p:spPr>
        <p:txBody>
          <a:bodyPr>
            <a:normAutofit fontScale="32500" lnSpcReduction="20000"/>
          </a:bodyPr>
          <a:lstStyle/>
          <a:p>
            <a:r>
              <a:rPr lang="en-GB" sz="6200" dirty="0" smtClean="0">
                <a:solidFill>
                  <a:schemeClr val="bg1"/>
                </a:solidFill>
                <a:latin typeface="SassoonPrimaryInfant" pitchFamily="2" charset="0"/>
              </a:rPr>
              <a:t>Each week children will </a:t>
            </a:r>
            <a:r>
              <a:rPr lang="en-GB" sz="6200" dirty="0" smtClean="0">
                <a:solidFill>
                  <a:schemeClr val="bg1"/>
                </a:solidFill>
                <a:latin typeface="SassoonPrimaryInfant" pitchFamily="2" charset="0"/>
              </a:rPr>
              <a:t>be sent home with a new list of spellings. These</a:t>
            </a:r>
            <a:r>
              <a:rPr lang="en-GB" sz="6200" dirty="0">
                <a:solidFill>
                  <a:schemeClr val="bg1"/>
                </a:solidFill>
                <a:latin typeface="SassoonPrimaryInfant" pitchFamily="2" charset="0"/>
              </a:rPr>
              <a:t> </a:t>
            </a:r>
            <a:r>
              <a:rPr lang="en-GB" sz="6200" dirty="0" smtClean="0">
                <a:solidFill>
                  <a:schemeClr val="bg1"/>
                </a:solidFill>
                <a:latin typeface="SassoonPrimaryInfant" pitchFamily="2" charset="0"/>
              </a:rPr>
              <a:t>are </a:t>
            </a:r>
            <a:r>
              <a:rPr lang="en-GB" sz="6200" dirty="0">
                <a:solidFill>
                  <a:schemeClr val="bg1"/>
                </a:solidFill>
                <a:latin typeface="SassoonPrimaryInfant" pitchFamily="2" charset="0"/>
              </a:rPr>
              <a:t>words linked to linguistic phonics lessons. High frequency words are also included. </a:t>
            </a:r>
            <a:r>
              <a:rPr lang="en-GB" sz="6200" dirty="0" smtClean="0">
                <a:solidFill>
                  <a:schemeClr val="bg1"/>
                </a:solidFill>
                <a:latin typeface="SassoonPrimaryInfant" pitchFamily="2" charset="0"/>
              </a:rPr>
              <a:t>There will be a Friday </a:t>
            </a:r>
            <a:r>
              <a:rPr lang="en-GB" sz="6200" dirty="0">
                <a:solidFill>
                  <a:schemeClr val="bg1"/>
                </a:solidFill>
                <a:latin typeface="SassoonPrimaryInfant" pitchFamily="2" charset="0"/>
              </a:rPr>
              <a:t>focus </a:t>
            </a:r>
            <a:r>
              <a:rPr lang="en-GB" sz="6200" dirty="0" smtClean="0">
                <a:solidFill>
                  <a:schemeClr val="bg1"/>
                </a:solidFill>
                <a:latin typeface="SassoonPrimaryInfant" pitchFamily="2" charset="0"/>
              </a:rPr>
              <a:t>at the end of the week to test </a:t>
            </a:r>
            <a:r>
              <a:rPr lang="en-GB" sz="6200" dirty="0">
                <a:solidFill>
                  <a:schemeClr val="bg1"/>
                </a:solidFill>
                <a:latin typeface="SassoonPrimaryInfant" pitchFamily="2" charset="0"/>
              </a:rPr>
              <a:t>how well children have learnt their spellings.</a:t>
            </a:r>
          </a:p>
          <a:p>
            <a:r>
              <a:rPr lang="en-GB" sz="6200" dirty="0" smtClean="0">
                <a:solidFill>
                  <a:schemeClr val="bg1"/>
                </a:solidFill>
                <a:latin typeface="SassoonPrimaryInfant" pitchFamily="2" charset="0"/>
              </a:rPr>
              <a:t>Homework each week </a:t>
            </a:r>
            <a:r>
              <a:rPr lang="en-GB" sz="6200" dirty="0" smtClean="0">
                <a:solidFill>
                  <a:schemeClr val="bg1"/>
                </a:solidFill>
                <a:latin typeface="SassoonPrimaryInfant" pitchFamily="2" charset="0"/>
              </a:rPr>
              <a:t>will consist of a </a:t>
            </a:r>
            <a:r>
              <a:rPr lang="en-GB" sz="6200" dirty="0" smtClean="0">
                <a:solidFill>
                  <a:schemeClr val="bg1"/>
                </a:solidFill>
                <a:latin typeface="SassoonPrimaryInfant" pitchFamily="2" charset="0"/>
              </a:rPr>
              <a:t>Literacy, Numeracy or Topic activity.</a:t>
            </a:r>
            <a:endParaRPr lang="en-GB" sz="6200" dirty="0">
              <a:solidFill>
                <a:schemeClr val="bg1"/>
              </a:solidFill>
              <a:latin typeface="SassoonPrimaryInfant" pitchFamily="2" charset="0"/>
            </a:endParaRPr>
          </a:p>
          <a:p>
            <a:r>
              <a:rPr lang="en-GB" sz="6200" dirty="0">
                <a:solidFill>
                  <a:schemeClr val="bg1"/>
                </a:solidFill>
                <a:latin typeface="SassoonPrimaryInfant" pitchFamily="2" charset="0"/>
              </a:rPr>
              <a:t>You should supervise your child to complete their homework to ensure they have completed it to the best of their ability and sign each homework. </a:t>
            </a:r>
          </a:p>
          <a:p>
            <a:r>
              <a:rPr lang="en-GB" sz="6200" dirty="0">
                <a:solidFill>
                  <a:schemeClr val="bg1"/>
                </a:solidFill>
                <a:latin typeface="SassoonPrimaryInfant" pitchFamily="2" charset="0"/>
              </a:rPr>
              <a:t>The work will be given to the children on the Monday </a:t>
            </a:r>
            <a:r>
              <a:rPr lang="en-GB" sz="6200" dirty="0" smtClean="0">
                <a:solidFill>
                  <a:schemeClr val="bg1"/>
                </a:solidFill>
                <a:latin typeface="SassoonPrimaryInfant" pitchFamily="2" charset="0"/>
              </a:rPr>
              <a:t>in a plastic school bag and we would </a:t>
            </a:r>
            <a:r>
              <a:rPr lang="en-GB" sz="6200" dirty="0">
                <a:solidFill>
                  <a:schemeClr val="bg1"/>
                </a:solidFill>
                <a:latin typeface="SassoonPrimaryInfant" pitchFamily="2" charset="0"/>
              </a:rPr>
              <a:t>ask that it is only returned in </a:t>
            </a:r>
            <a:r>
              <a:rPr lang="en-GB" sz="6200" dirty="0" smtClean="0">
                <a:solidFill>
                  <a:schemeClr val="bg1"/>
                </a:solidFill>
                <a:latin typeface="SassoonPrimaryInfant" pitchFamily="2" charset="0"/>
              </a:rPr>
              <a:t>this same bag </a:t>
            </a:r>
            <a:r>
              <a:rPr lang="en-GB" sz="6200" dirty="0">
                <a:solidFill>
                  <a:schemeClr val="bg1"/>
                </a:solidFill>
                <a:latin typeface="SassoonPrimaryInfant" pitchFamily="2" charset="0"/>
              </a:rPr>
              <a:t>on the Thursday. </a:t>
            </a:r>
          </a:p>
          <a:p>
            <a:endParaRPr lang="en-GB" sz="5000" dirty="0" smtClean="0">
              <a:solidFill>
                <a:schemeClr val="bg1"/>
              </a:solidFill>
              <a:latin typeface="SassoonPrimaryInfant" pitchFamily="2" charset="0"/>
            </a:endParaRPr>
          </a:p>
          <a:p>
            <a:pPr marL="0" indent="0" algn="ctr">
              <a:buNone/>
            </a:pPr>
            <a:r>
              <a:rPr lang="en-GB" sz="6200" b="1" dirty="0">
                <a:solidFill>
                  <a:schemeClr val="bg1"/>
                </a:solidFill>
                <a:latin typeface="SassoonPrimaryInfant" pitchFamily="2" charset="0"/>
              </a:rPr>
              <a:t>The Homework Policy is available on the school website.</a:t>
            </a:r>
          </a:p>
          <a:p>
            <a:pPr marL="0" indent="0">
              <a:buNone/>
            </a:pPr>
            <a:endParaRPr lang="en-GB" sz="5000" dirty="0">
              <a:solidFill>
                <a:schemeClr val="bg1"/>
              </a:solidFill>
              <a:latin typeface="SassoonPrimaryInfant" pitchFamily="2" charset="0"/>
            </a:endParaRPr>
          </a:p>
          <a:p>
            <a:endParaRPr lang="en-GB" dirty="0"/>
          </a:p>
        </p:txBody>
      </p:sp>
      <p:pic>
        <p:nvPicPr>
          <p:cNvPr id="3" name="Picture 2" descr="5 Smiley Signs for the Classroom - Freeolog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600" y="4686300"/>
            <a:ext cx="2819400" cy="2171700"/>
          </a:xfrm>
          <a:prstGeom prst="rect">
            <a:avLst/>
          </a:prstGeom>
        </p:spPr>
      </p:pic>
    </p:spTree>
    <p:extLst>
      <p:ext uri="{BB962C8B-B14F-4D97-AF65-F5344CB8AC3E}">
        <p14:creationId xmlns:p14="http://schemas.microsoft.com/office/powerpoint/2010/main" val="2025713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b="1" u="sng" dirty="0" smtClean="0">
                <a:solidFill>
                  <a:srgbClr val="0070C0"/>
                </a:solidFill>
                <a:latin typeface="SassoonPrimaryInfant" pitchFamily="2" charset="0"/>
              </a:rPr>
              <a:t>A few more points!</a:t>
            </a:r>
            <a:endParaRPr lang="en-GB" sz="6600" b="1" u="sng" dirty="0">
              <a:solidFill>
                <a:srgbClr val="0070C0"/>
              </a:solidFill>
              <a:latin typeface="SassoonPrimaryInfant" pitchFamily="2" charset="0"/>
            </a:endParaRPr>
          </a:p>
        </p:txBody>
      </p:sp>
      <p:sp>
        <p:nvSpPr>
          <p:cNvPr id="3" name="Content Placeholder 2"/>
          <p:cNvSpPr>
            <a:spLocks noGrp="1"/>
          </p:cNvSpPr>
          <p:nvPr>
            <p:ph idx="1"/>
          </p:nvPr>
        </p:nvSpPr>
        <p:spPr>
          <a:xfrm>
            <a:off x="107577" y="2163173"/>
            <a:ext cx="9533964" cy="4038126"/>
          </a:xfrm>
        </p:spPr>
        <p:txBody>
          <a:bodyPr>
            <a:normAutofit/>
          </a:bodyPr>
          <a:lstStyle/>
          <a:p>
            <a:pPr>
              <a:buClr>
                <a:srgbClr val="0070C0"/>
              </a:buClr>
              <a:buFont typeface="Wingdings" panose="05000000000000000000" pitchFamily="2" charset="2"/>
              <a:buChar char="Ø"/>
            </a:pPr>
            <a:r>
              <a:rPr lang="en-GB" dirty="0" smtClean="0">
                <a:solidFill>
                  <a:schemeClr val="bg1"/>
                </a:solidFill>
                <a:latin typeface="SassoonPrimaryInfant" pitchFamily="2" charset="0"/>
              </a:rPr>
              <a:t>Please see the website for a list of supplies that your child will require in P3/4. These supplies will be left in school under their desks.</a:t>
            </a:r>
          </a:p>
          <a:p>
            <a:pPr>
              <a:buClr>
                <a:srgbClr val="0070C0"/>
              </a:buClr>
              <a:buFont typeface="Wingdings" panose="05000000000000000000" pitchFamily="2" charset="2"/>
              <a:buChar char="Ø"/>
            </a:pPr>
            <a:r>
              <a:rPr lang="en-GB" dirty="0" smtClean="0">
                <a:solidFill>
                  <a:schemeClr val="bg1"/>
                </a:solidFill>
                <a:latin typeface="SassoonPrimaryInfant" pitchFamily="2" charset="0"/>
              </a:rPr>
              <a:t>Could we also ask that each child brings in their own hand sanitizer and a box of tissues. Please label these items.</a:t>
            </a:r>
            <a:endParaRPr lang="en-GB"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dirty="0" smtClean="0">
                <a:solidFill>
                  <a:schemeClr val="bg1"/>
                </a:solidFill>
                <a:latin typeface="SassoonPrimaryInfant" pitchFamily="2" charset="0"/>
              </a:rPr>
              <a:t>Parent/ teacher meetings will take place in October and February. </a:t>
            </a:r>
          </a:p>
          <a:p>
            <a:pPr>
              <a:buClr>
                <a:srgbClr val="0070C0"/>
              </a:buClr>
              <a:buFont typeface="Wingdings" panose="05000000000000000000" pitchFamily="2" charset="2"/>
              <a:buChar char="Ø"/>
            </a:pPr>
            <a:r>
              <a:rPr lang="en-GB" dirty="0" smtClean="0">
                <a:solidFill>
                  <a:schemeClr val="bg1"/>
                </a:solidFill>
                <a:latin typeface="SassoonPrimaryInfant" pitchFamily="2" charset="0"/>
              </a:rPr>
              <a:t>An </a:t>
            </a:r>
            <a:r>
              <a:rPr lang="en-GB" dirty="0" smtClean="0">
                <a:solidFill>
                  <a:schemeClr val="bg1"/>
                </a:solidFill>
                <a:latin typeface="SassoonPrimaryInfant" pitchFamily="2" charset="0"/>
              </a:rPr>
              <a:t>end of year report is provided in June.</a:t>
            </a:r>
          </a:p>
          <a:p>
            <a:pPr>
              <a:buClr>
                <a:srgbClr val="0070C0"/>
              </a:buClr>
              <a:buFont typeface="Wingdings" panose="05000000000000000000" pitchFamily="2" charset="2"/>
              <a:buChar char="Ø"/>
            </a:pPr>
            <a:r>
              <a:rPr lang="en-GB" dirty="0" smtClean="0">
                <a:solidFill>
                  <a:schemeClr val="bg1"/>
                </a:solidFill>
                <a:latin typeface="SassoonPrimaryInfant" pitchFamily="2" charset="0"/>
              </a:rPr>
              <a:t>Your child will learn best if you work and communicate with us and us with you! </a:t>
            </a:r>
          </a:p>
          <a:p>
            <a:endParaRPr lang="en-GB" dirty="0">
              <a:solidFill>
                <a:schemeClr val="bg1"/>
              </a:solidFill>
              <a:latin typeface="SassoonPrimaryInfant" pitchFamily="2" charset="0"/>
            </a:endParaRPr>
          </a:p>
          <a:p>
            <a:pPr marL="0" indent="0" algn="ctr">
              <a:buNone/>
            </a:pPr>
            <a:r>
              <a:rPr lang="en-GB" sz="4000" dirty="0" smtClean="0">
                <a:solidFill>
                  <a:schemeClr val="bg1"/>
                </a:solidFill>
                <a:latin typeface="SassoonPrimaryInfant" pitchFamily="2" charset="0"/>
              </a:rPr>
              <a:t>ENJOY P3/4!!</a:t>
            </a:r>
            <a:endParaRPr lang="en-GB" sz="4000" dirty="0">
              <a:solidFill>
                <a:schemeClr val="bg1"/>
              </a:solidFill>
              <a:latin typeface="SassoonPrimaryInfant" pitchFamily="2" charset="0"/>
            </a:endParaRPr>
          </a:p>
        </p:txBody>
      </p:sp>
      <p:pic>
        <p:nvPicPr>
          <p:cNvPr id="4" name="Picture 3"/>
          <p:cNvPicPr>
            <a:picLocks noChangeAspect="1"/>
          </p:cNvPicPr>
          <p:nvPr/>
        </p:nvPicPr>
        <p:blipFill>
          <a:blip r:embed="rId2"/>
          <a:stretch>
            <a:fillRect/>
          </a:stretch>
        </p:blipFill>
        <p:spPr>
          <a:xfrm>
            <a:off x="10862837" y="5340320"/>
            <a:ext cx="1329163" cy="1517680"/>
          </a:xfrm>
          <a:prstGeom prst="rect">
            <a:avLst/>
          </a:prstGeom>
        </p:spPr>
      </p:pic>
    </p:spTree>
    <p:extLst>
      <p:ext uri="{BB962C8B-B14F-4D97-AF65-F5344CB8AC3E}">
        <p14:creationId xmlns:p14="http://schemas.microsoft.com/office/powerpoint/2010/main" val="1208896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138084" y="147918"/>
            <a:ext cx="5943600" cy="2124635"/>
          </a:xfrm>
          <a:prstGeom prst="rect">
            <a:avLst/>
          </a:prstGeom>
          <a:noFill/>
          <a:ln>
            <a:noFill/>
          </a:ln>
        </p:spPr>
      </p:pic>
      <p:sp>
        <p:nvSpPr>
          <p:cNvPr id="5" name="TextBox 4"/>
          <p:cNvSpPr txBox="1"/>
          <p:nvPr/>
        </p:nvSpPr>
        <p:spPr>
          <a:xfrm>
            <a:off x="820273" y="2554940"/>
            <a:ext cx="7664822" cy="3539430"/>
          </a:xfrm>
          <a:prstGeom prst="rect">
            <a:avLst/>
          </a:prstGeom>
          <a:noFill/>
        </p:spPr>
        <p:txBody>
          <a:bodyPr wrap="square" rtlCol="0">
            <a:spAutoFit/>
          </a:bodyPr>
          <a:lstStyle/>
          <a:p>
            <a:pPr marL="342900" indent="-342900">
              <a:buClr>
                <a:srgbClr val="0070C0"/>
              </a:buClr>
              <a:buFont typeface="Wingdings" panose="05000000000000000000" pitchFamily="2" charset="2"/>
              <a:buChar char="Ø"/>
            </a:pPr>
            <a:r>
              <a:rPr lang="en-GB" sz="2400" dirty="0" smtClean="0">
                <a:solidFill>
                  <a:schemeClr val="bg1"/>
                </a:solidFill>
                <a:latin typeface="SassoonPrimaryInfant" pitchFamily="2" charset="0"/>
              </a:rPr>
              <a:t>The PTFA is always looking for new members and if this is something you would be interested in please email the school and we will pass on your information.</a:t>
            </a:r>
            <a:endParaRPr lang="en-GB" sz="2400" dirty="0" smtClean="0">
              <a:solidFill>
                <a:schemeClr val="bg1"/>
              </a:solidFill>
              <a:latin typeface="SassoonPrimaryInfant" pitchFamily="2" charset="0"/>
            </a:endParaRPr>
          </a:p>
          <a:p>
            <a:pPr>
              <a:buClr>
                <a:srgbClr val="0070C0"/>
              </a:buClr>
            </a:pPr>
            <a:endParaRPr lang="en-GB" sz="2400" dirty="0">
              <a:solidFill>
                <a:schemeClr val="bg1"/>
              </a:solidFill>
              <a:latin typeface="SassoonPrimaryInfant" pitchFamily="2" charset="0"/>
            </a:endParaRPr>
          </a:p>
          <a:p>
            <a:pPr marL="457200" indent="-457200">
              <a:buClr>
                <a:srgbClr val="0070C0"/>
              </a:buClr>
              <a:buFont typeface="Wingdings" panose="05000000000000000000" pitchFamily="2" charset="2"/>
              <a:buChar char="Ø"/>
            </a:pPr>
            <a:r>
              <a:rPr lang="en-GB" sz="2400" dirty="0" smtClean="0">
                <a:solidFill>
                  <a:schemeClr val="bg1"/>
                </a:solidFill>
                <a:latin typeface="SassoonPrimaryInfant" pitchFamily="2" charset="0"/>
              </a:rPr>
              <a:t>The PTFA </a:t>
            </a:r>
            <a:r>
              <a:rPr lang="en-GB" sz="2400" dirty="0" smtClean="0">
                <a:solidFill>
                  <a:schemeClr val="bg1"/>
                </a:solidFill>
                <a:latin typeface="SassoonPrimaryInfant" pitchFamily="2" charset="0"/>
              </a:rPr>
              <a:t>work tirelessly to </a:t>
            </a:r>
            <a:r>
              <a:rPr lang="en-GB" sz="2400" dirty="0" smtClean="0">
                <a:solidFill>
                  <a:schemeClr val="bg1"/>
                </a:solidFill>
                <a:latin typeface="SassoonPrimaryInfant" pitchFamily="2" charset="0"/>
              </a:rPr>
              <a:t>organise </a:t>
            </a:r>
            <a:r>
              <a:rPr lang="en-GB" sz="2400" dirty="0" smtClean="0">
                <a:solidFill>
                  <a:schemeClr val="bg1"/>
                </a:solidFill>
                <a:latin typeface="SassoonPrimaryInfant" pitchFamily="2" charset="0"/>
              </a:rPr>
              <a:t>fantastic </a:t>
            </a:r>
            <a:r>
              <a:rPr lang="en-GB" sz="2400" dirty="0" smtClean="0">
                <a:solidFill>
                  <a:schemeClr val="bg1"/>
                </a:solidFill>
                <a:latin typeface="SassoonPrimaryInfant" pitchFamily="2" charset="0"/>
              </a:rPr>
              <a:t>events </a:t>
            </a:r>
            <a:r>
              <a:rPr lang="en-GB" sz="2400" dirty="0" smtClean="0">
                <a:solidFill>
                  <a:schemeClr val="bg1"/>
                </a:solidFill>
                <a:latin typeface="SassoonPrimaryInfant" pitchFamily="2" charset="0"/>
              </a:rPr>
              <a:t>which raise money </a:t>
            </a:r>
            <a:r>
              <a:rPr lang="en-GB" sz="2400" dirty="0" smtClean="0">
                <a:solidFill>
                  <a:schemeClr val="bg1"/>
                </a:solidFill>
                <a:latin typeface="SassoonPrimaryInfant" pitchFamily="2" charset="0"/>
              </a:rPr>
              <a:t>for </a:t>
            </a:r>
            <a:r>
              <a:rPr lang="en-GB" sz="2400" dirty="0" smtClean="0">
                <a:solidFill>
                  <a:schemeClr val="bg1"/>
                </a:solidFill>
                <a:latin typeface="SassoonPrimaryInfant" pitchFamily="2" charset="0"/>
              </a:rPr>
              <a:t>our </a:t>
            </a:r>
            <a:r>
              <a:rPr lang="en-GB" sz="2400" dirty="0" smtClean="0">
                <a:solidFill>
                  <a:schemeClr val="bg1"/>
                </a:solidFill>
                <a:latin typeface="SassoonPrimaryInfant" pitchFamily="2" charset="0"/>
              </a:rPr>
              <a:t>school. Last year they were able to gift the school with five new laptops. </a:t>
            </a:r>
            <a:endParaRPr lang="en-GB" sz="2800" dirty="0">
              <a:solidFill>
                <a:schemeClr val="bg1"/>
              </a:solidFill>
              <a:latin typeface="SassoonPrimaryInfant" pitchFamily="2" charset="0"/>
            </a:endParaRPr>
          </a:p>
          <a:p>
            <a:pPr marL="457200" indent="-457200">
              <a:buFont typeface="Wingdings" panose="05000000000000000000" pitchFamily="2" charset="2"/>
              <a:buChar char="Ø"/>
            </a:pPr>
            <a:endParaRPr lang="en-GB" sz="2800" dirty="0" smtClean="0">
              <a:solidFill>
                <a:schemeClr val="bg1"/>
              </a:solidFill>
              <a:latin typeface="SassoonPrimaryInfant" pitchFamily="2" charset="0"/>
            </a:endParaRPr>
          </a:p>
          <a:p>
            <a:endParaRPr lang="en-GB" sz="2800" dirty="0">
              <a:solidFill>
                <a:schemeClr val="bg1"/>
              </a:solidFill>
              <a:latin typeface="SassoonPrimaryInfant" pitchFamily="2" charset="0"/>
            </a:endParaRPr>
          </a:p>
        </p:txBody>
      </p:sp>
    </p:spTree>
    <p:extLst>
      <p:ext uri="{BB962C8B-B14F-4D97-AF65-F5344CB8AC3E}">
        <p14:creationId xmlns:p14="http://schemas.microsoft.com/office/powerpoint/2010/main" val="2627032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9552" y="634701"/>
            <a:ext cx="8208085" cy="6801862"/>
          </a:xfrm>
          <a:prstGeom prst="rect">
            <a:avLst/>
          </a:prstGeom>
        </p:spPr>
        <p:txBody>
          <a:bodyPr wrap="square">
            <a:spAutoFit/>
          </a:bodyPr>
          <a:lstStyle/>
          <a:p>
            <a:pPr algn="ctr"/>
            <a:r>
              <a:rPr lang="en-GB" sz="3600" b="1" u="sng" dirty="0">
                <a:solidFill>
                  <a:srgbClr val="0070C0"/>
                </a:solidFill>
                <a:latin typeface="SassoonPrimaryInfant" pitchFamily="2" charset="0"/>
              </a:rPr>
              <a:t>Parent </a:t>
            </a:r>
            <a:r>
              <a:rPr lang="en-GB" sz="3600" b="1" u="sng" dirty="0" smtClean="0">
                <a:solidFill>
                  <a:srgbClr val="0070C0"/>
                </a:solidFill>
                <a:latin typeface="SassoonPrimaryInfant" pitchFamily="2" charset="0"/>
              </a:rPr>
              <a:t>Information</a:t>
            </a:r>
          </a:p>
          <a:p>
            <a:pPr algn="ctr"/>
            <a:endParaRPr lang="en-GB" sz="3600" b="1" u="sng" dirty="0" smtClean="0">
              <a:solidFill>
                <a:srgbClr val="0070C0"/>
              </a:solidFill>
              <a:latin typeface="SassoonPrimaryInfant" pitchFamily="2" charset="0"/>
            </a:endParaRPr>
          </a:p>
          <a:p>
            <a:pPr marL="342900" indent="-342900">
              <a:buFont typeface="Wingdings" panose="05000000000000000000" pitchFamily="2" charset="2"/>
              <a:buChar char="Ø"/>
            </a:pPr>
            <a:r>
              <a:rPr lang="en-GB" sz="2400" b="1" dirty="0" smtClean="0">
                <a:solidFill>
                  <a:schemeClr val="bg1"/>
                </a:solidFill>
                <a:latin typeface="SassoonPrimaryInfant" pitchFamily="2" charset="0"/>
              </a:rPr>
              <a:t>Always </a:t>
            </a:r>
            <a:r>
              <a:rPr lang="en-GB" sz="2400" b="1" dirty="0">
                <a:solidFill>
                  <a:schemeClr val="bg1"/>
                </a:solidFill>
                <a:latin typeface="SassoonPrimaryInfant" pitchFamily="2" charset="0"/>
              </a:rPr>
              <a:t>check the website regularly for </a:t>
            </a:r>
            <a:r>
              <a:rPr lang="en-GB" sz="2400" b="1" dirty="0" smtClean="0">
                <a:solidFill>
                  <a:schemeClr val="bg1"/>
                </a:solidFill>
                <a:latin typeface="SassoonPrimaryInfant" pitchFamily="2" charset="0"/>
              </a:rPr>
              <a:t>information</a:t>
            </a:r>
          </a:p>
          <a:p>
            <a:pPr marL="342900" indent="-342900">
              <a:buFont typeface="Wingdings" panose="05000000000000000000" pitchFamily="2" charset="2"/>
              <a:buChar char="Ø"/>
            </a:pPr>
            <a:endParaRPr lang="en-GB" sz="2400" b="1" dirty="0">
              <a:solidFill>
                <a:srgbClr val="7030A0"/>
              </a:solidFill>
              <a:latin typeface="SassoonPrimaryInfant" pitchFamily="2" charset="0"/>
            </a:endParaRPr>
          </a:p>
          <a:p>
            <a:pPr algn="ctr"/>
            <a:r>
              <a:rPr lang="en-GB" sz="2400" b="1" dirty="0">
                <a:solidFill>
                  <a:schemeClr val="tx2"/>
                </a:solidFill>
                <a:hlinkClick r:id="rId2"/>
              </a:rPr>
              <a:t>www.loughriesips.com</a:t>
            </a:r>
            <a:endParaRPr lang="en-GB" sz="2400" b="1" dirty="0">
              <a:solidFill>
                <a:schemeClr val="tx2"/>
              </a:solidFill>
            </a:endParaRPr>
          </a:p>
          <a:p>
            <a:pPr algn="ctr"/>
            <a:endParaRPr lang="en-GB" sz="2400" dirty="0" smtClean="0">
              <a:solidFill>
                <a:srgbClr val="7030A0"/>
              </a:solidFill>
              <a:latin typeface="SassoonPrimaryInfant" pitchFamily="2" charset="0"/>
            </a:endParaRPr>
          </a:p>
          <a:p>
            <a:pPr marL="342900" indent="-342900">
              <a:buFont typeface="Wingdings" panose="05000000000000000000" pitchFamily="2" charset="2"/>
              <a:buChar char="Ø"/>
            </a:pPr>
            <a:endParaRPr lang="en-GB" sz="2400" b="1" dirty="0">
              <a:solidFill>
                <a:srgbClr val="7030A0"/>
              </a:solidFill>
              <a:latin typeface="SassoonPrimaryInfant" pitchFamily="2" charset="0"/>
            </a:endParaRPr>
          </a:p>
          <a:p>
            <a:pPr marL="342900" indent="-342900">
              <a:buFont typeface="Wingdings" panose="05000000000000000000" pitchFamily="2" charset="2"/>
              <a:buChar char="Ø"/>
            </a:pPr>
            <a:r>
              <a:rPr lang="en-GB" sz="2400" b="1" dirty="0" smtClean="0">
                <a:solidFill>
                  <a:schemeClr val="bg1"/>
                </a:solidFill>
                <a:latin typeface="SassoonPrimaryInfant" pitchFamily="2" charset="0"/>
              </a:rPr>
              <a:t>You can also download the School App to help keep you up to date with all information added to the website.</a:t>
            </a:r>
          </a:p>
          <a:p>
            <a:pPr marL="571500" indent="-571500" algn="ctr">
              <a:buFont typeface="Wingdings" panose="05000000000000000000" pitchFamily="2" charset="2"/>
              <a:buChar char="Ø"/>
            </a:pPr>
            <a:r>
              <a:rPr lang="en-GB" sz="3600" b="1" dirty="0">
                <a:solidFill>
                  <a:schemeClr val="tx2"/>
                </a:solidFill>
                <a:latin typeface="SassoonPrimaryInfant" pitchFamily="2" charset="0"/>
              </a:rPr>
              <a:t/>
            </a:r>
            <a:br>
              <a:rPr lang="en-GB" sz="3600" b="1" dirty="0">
                <a:solidFill>
                  <a:schemeClr val="tx2"/>
                </a:solidFill>
                <a:latin typeface="SassoonPrimaryInfant" pitchFamily="2" charset="0"/>
              </a:rPr>
            </a:br>
            <a:r>
              <a:rPr lang="en-GB" sz="3600" b="1" dirty="0">
                <a:solidFill>
                  <a:schemeClr val="tx2"/>
                </a:solidFill>
              </a:rPr>
              <a:t/>
            </a:r>
            <a:br>
              <a:rPr lang="en-GB" sz="3600" b="1" dirty="0">
                <a:solidFill>
                  <a:schemeClr val="tx2"/>
                </a:solidFill>
              </a:rPr>
            </a:br>
            <a:r>
              <a:rPr lang="en-GB" sz="2800" b="1" dirty="0">
                <a:solidFill>
                  <a:srgbClr val="7030A0"/>
                </a:solidFill>
                <a:latin typeface="SassoonPrimaryInfant" pitchFamily="2" charset="0"/>
              </a:rPr>
              <a:t/>
            </a:r>
            <a:br>
              <a:rPr lang="en-GB" sz="2800" b="1" dirty="0">
                <a:solidFill>
                  <a:srgbClr val="7030A0"/>
                </a:solidFill>
                <a:latin typeface="SassoonPrimaryInfant" pitchFamily="2" charset="0"/>
              </a:rPr>
            </a:br>
            <a:r>
              <a:rPr lang="en-GB" sz="3600" b="1" dirty="0">
                <a:solidFill>
                  <a:schemeClr val="tx2"/>
                </a:solidFill>
              </a:rPr>
              <a:t/>
            </a:r>
            <a:br>
              <a:rPr lang="en-GB" sz="3600" b="1" dirty="0">
                <a:solidFill>
                  <a:schemeClr val="tx2"/>
                </a:solidFill>
              </a:rPr>
            </a:br>
            <a:r>
              <a:rPr lang="en-GB" sz="3600" b="1" dirty="0">
                <a:solidFill>
                  <a:schemeClr val="tx2"/>
                </a:solidFill>
              </a:rPr>
              <a:t> </a:t>
            </a:r>
            <a:endParaRPr lang="en-GB" dirty="0"/>
          </a:p>
        </p:txBody>
      </p:sp>
    </p:spTree>
    <p:extLst>
      <p:ext uri="{BB962C8B-B14F-4D97-AF65-F5344CB8AC3E}">
        <p14:creationId xmlns:p14="http://schemas.microsoft.com/office/powerpoint/2010/main" val="1339097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lnSpc>
                <a:spcPct val="90000"/>
              </a:lnSpc>
            </a:pPr>
            <a:r>
              <a:rPr lang="en-GB" sz="2800" dirty="0"/>
              <a:t/>
            </a:r>
            <a:br>
              <a:rPr lang="en-GB" sz="2800" dirty="0"/>
            </a:br>
            <a:r>
              <a:rPr lang="en-GB" sz="4800" b="1" u="sng" dirty="0" smtClean="0">
                <a:solidFill>
                  <a:srgbClr val="0070C0"/>
                </a:solidFill>
                <a:latin typeface="SassoonPrimaryInfant" pitchFamily="2" charset="0"/>
              </a:rPr>
              <a:t>School Drop </a:t>
            </a:r>
            <a:r>
              <a:rPr lang="en-GB" sz="4800" b="1" u="sng" dirty="0">
                <a:solidFill>
                  <a:srgbClr val="0070C0"/>
                </a:solidFill>
                <a:latin typeface="SassoonPrimaryInfant" pitchFamily="2" charset="0"/>
              </a:rPr>
              <a:t>O</a:t>
            </a:r>
            <a:r>
              <a:rPr lang="en-GB" sz="4800" b="1" u="sng" dirty="0" smtClean="0">
                <a:solidFill>
                  <a:srgbClr val="0070C0"/>
                </a:solidFill>
                <a:latin typeface="SassoonPrimaryInfant" pitchFamily="2" charset="0"/>
              </a:rPr>
              <a:t>ffs and Pick Ups.</a:t>
            </a:r>
            <a:endParaRPr lang="en-GB" sz="4800" b="1" u="sng" dirty="0">
              <a:solidFill>
                <a:srgbClr val="0070C0"/>
              </a:solidFill>
              <a:latin typeface="SassoonPrimaryInfant" pitchFamily="2" charset="0"/>
            </a:endParaRPr>
          </a:p>
        </p:txBody>
      </p:sp>
      <p:sp>
        <p:nvSpPr>
          <p:cNvPr id="3" name="Content Placeholder 2"/>
          <p:cNvSpPr>
            <a:spLocks noGrp="1"/>
          </p:cNvSpPr>
          <p:nvPr>
            <p:ph idx="1"/>
          </p:nvPr>
        </p:nvSpPr>
        <p:spPr/>
        <p:txBody>
          <a:bodyPr>
            <a:normAutofit fontScale="25000" lnSpcReduction="20000"/>
          </a:bodyPr>
          <a:lstStyle/>
          <a:p>
            <a:r>
              <a:rPr lang="en-GB" sz="6400" dirty="0">
                <a:solidFill>
                  <a:schemeClr val="bg1"/>
                </a:solidFill>
                <a:latin typeface="SassoonPrimaryInfant" pitchFamily="2" charset="0"/>
              </a:rPr>
              <a:t>For health and safety we will be operating a staggered drop off/pick up routine. </a:t>
            </a:r>
            <a:r>
              <a:rPr lang="en-GB" sz="6400" dirty="0" smtClean="0">
                <a:solidFill>
                  <a:schemeClr val="bg1"/>
                </a:solidFill>
                <a:latin typeface="SassoonPrimaryInfant" pitchFamily="2" charset="0"/>
              </a:rPr>
              <a:t>This information will be on the school website.</a:t>
            </a:r>
          </a:p>
          <a:p>
            <a:endParaRPr lang="en-GB" sz="6400" dirty="0">
              <a:solidFill>
                <a:schemeClr val="bg1"/>
              </a:solidFill>
              <a:latin typeface="SassoonPrimaryInfant" pitchFamily="2" charset="0"/>
            </a:endParaRPr>
          </a:p>
          <a:p>
            <a:r>
              <a:rPr lang="en-GB" sz="6400" dirty="0">
                <a:solidFill>
                  <a:schemeClr val="bg1"/>
                </a:solidFill>
                <a:latin typeface="SassoonPrimaryInfant" pitchFamily="2" charset="0"/>
              </a:rPr>
              <a:t>Our current plan is to phase the children back into school. </a:t>
            </a:r>
            <a:endParaRPr lang="en-GB" sz="6400" dirty="0" smtClean="0">
              <a:solidFill>
                <a:schemeClr val="bg1"/>
              </a:solidFill>
              <a:latin typeface="SassoonPrimaryInfant" pitchFamily="2" charset="0"/>
            </a:endParaRPr>
          </a:p>
          <a:p>
            <a:pPr marL="0" indent="0">
              <a:buNone/>
            </a:pPr>
            <a:endParaRPr lang="en-GB" sz="6400" dirty="0" smtClean="0">
              <a:solidFill>
                <a:schemeClr val="bg1"/>
              </a:solidFill>
              <a:latin typeface="SassoonPrimaryInfant" pitchFamily="2" charset="0"/>
            </a:endParaRPr>
          </a:p>
          <a:p>
            <a:pPr marL="0" indent="0">
              <a:buNone/>
            </a:pPr>
            <a:r>
              <a:rPr lang="en-GB" sz="6400" dirty="0">
                <a:solidFill>
                  <a:schemeClr val="bg1"/>
                </a:solidFill>
                <a:latin typeface="SassoonPrimaryInfant" pitchFamily="2" charset="0"/>
              </a:rPr>
              <a:t>Phase 1- Wednesday 26</a:t>
            </a:r>
            <a:r>
              <a:rPr lang="en-GB" sz="6400" baseline="30000" dirty="0">
                <a:solidFill>
                  <a:schemeClr val="bg1"/>
                </a:solidFill>
                <a:latin typeface="SassoonPrimaryInfant" pitchFamily="2" charset="0"/>
              </a:rPr>
              <a:t>th</a:t>
            </a:r>
            <a:r>
              <a:rPr lang="en-GB" sz="6400" dirty="0">
                <a:solidFill>
                  <a:schemeClr val="bg1"/>
                </a:solidFill>
                <a:latin typeface="SassoonPrimaryInfant" pitchFamily="2" charset="0"/>
              </a:rPr>
              <a:t> August – Friday 28</a:t>
            </a:r>
            <a:r>
              <a:rPr lang="en-GB" sz="6400" baseline="30000" dirty="0">
                <a:solidFill>
                  <a:schemeClr val="bg1"/>
                </a:solidFill>
                <a:latin typeface="SassoonPrimaryInfant" pitchFamily="2" charset="0"/>
              </a:rPr>
              <a:t>th</a:t>
            </a:r>
            <a:r>
              <a:rPr lang="en-GB" sz="6400" dirty="0">
                <a:solidFill>
                  <a:schemeClr val="bg1"/>
                </a:solidFill>
                <a:latin typeface="SassoonPrimaryInfant" pitchFamily="2" charset="0"/>
              </a:rPr>
              <a:t> August is 8:50am to 12.10pm </a:t>
            </a:r>
          </a:p>
          <a:p>
            <a:pPr marL="0" indent="0">
              <a:buNone/>
            </a:pPr>
            <a:r>
              <a:rPr lang="en-GB" sz="6400" dirty="0">
                <a:solidFill>
                  <a:schemeClr val="bg1"/>
                </a:solidFill>
                <a:latin typeface="SassoonPrimaryInfant" pitchFamily="2" charset="0"/>
              </a:rPr>
              <a:t>Phase 2 – Week commencing Monday 31</a:t>
            </a:r>
            <a:r>
              <a:rPr lang="en-GB" sz="6400" baseline="30000" dirty="0">
                <a:solidFill>
                  <a:schemeClr val="bg1"/>
                </a:solidFill>
                <a:latin typeface="SassoonPrimaryInfant" pitchFamily="2" charset="0"/>
              </a:rPr>
              <a:t>st</a:t>
            </a:r>
            <a:r>
              <a:rPr lang="en-GB" sz="6400" dirty="0">
                <a:solidFill>
                  <a:schemeClr val="bg1"/>
                </a:solidFill>
                <a:latin typeface="SassoonPrimaryInfant" pitchFamily="2" charset="0"/>
              </a:rPr>
              <a:t> August is 8.45am to 1.55pm</a:t>
            </a:r>
          </a:p>
          <a:p>
            <a:pPr marL="0" indent="0">
              <a:buNone/>
            </a:pPr>
            <a:endParaRPr lang="en-GB" sz="6400" dirty="0" smtClean="0">
              <a:solidFill>
                <a:schemeClr val="bg1"/>
              </a:solidFill>
              <a:latin typeface="SassoonPrimaryInfant" pitchFamily="2" charset="0"/>
            </a:endParaRPr>
          </a:p>
          <a:p>
            <a:r>
              <a:rPr lang="en-GB" sz="6400" dirty="0">
                <a:solidFill>
                  <a:schemeClr val="bg1"/>
                </a:solidFill>
                <a:latin typeface="SassoonPrimaryInfant" pitchFamily="2" charset="0"/>
              </a:rPr>
              <a:t>Please remember to park appropriately outside school leaving the entrance gate clear</a:t>
            </a:r>
            <a:r>
              <a:rPr lang="en-GB" sz="6400" dirty="0" smtClean="0">
                <a:solidFill>
                  <a:schemeClr val="bg1"/>
                </a:solidFill>
                <a:latin typeface="SassoonPrimaryInfant" pitchFamily="2" charset="0"/>
              </a:rPr>
              <a:t>.</a:t>
            </a:r>
          </a:p>
          <a:p>
            <a:pPr marL="0" indent="0">
              <a:buNone/>
            </a:pPr>
            <a:endParaRPr lang="en-GB" sz="6400" dirty="0" smtClean="0">
              <a:solidFill>
                <a:schemeClr val="bg1"/>
              </a:solidFill>
              <a:latin typeface="SassoonPrimaryInfant" pitchFamily="2" charset="0"/>
            </a:endParaRPr>
          </a:p>
          <a:p>
            <a:r>
              <a:rPr lang="en-GB" sz="6400" dirty="0">
                <a:solidFill>
                  <a:schemeClr val="bg1"/>
                </a:solidFill>
                <a:latin typeface="SassoonPrimaryInfant" pitchFamily="2" charset="0"/>
              </a:rPr>
              <a:t/>
            </a:r>
            <a:br>
              <a:rPr lang="en-GB" sz="6400" dirty="0">
                <a:solidFill>
                  <a:schemeClr val="bg1"/>
                </a:solidFill>
                <a:latin typeface="SassoonPrimaryInfant" pitchFamily="2" charset="0"/>
              </a:rPr>
            </a:br>
            <a:r>
              <a:rPr lang="en-GB" sz="6400" dirty="0">
                <a:solidFill>
                  <a:schemeClr val="bg1"/>
                </a:solidFill>
                <a:latin typeface="SassoonPrimaryInfant" pitchFamily="2" charset="0"/>
              </a:rPr>
              <a:t>Children will be dismissed from the front door following the Visual drop off/pick up plan.  An adult must follow the plan and wait beside a painted stone. A </a:t>
            </a:r>
            <a:r>
              <a:rPr lang="en-GB" sz="6400" dirty="0" smtClean="0">
                <a:solidFill>
                  <a:schemeClr val="bg1"/>
                </a:solidFill>
                <a:latin typeface="SassoonPrimaryInfant" pitchFamily="2" charset="0"/>
              </a:rPr>
              <a:t>P3/4 </a:t>
            </a:r>
            <a:r>
              <a:rPr lang="en-GB" sz="6400" dirty="0">
                <a:solidFill>
                  <a:schemeClr val="bg1"/>
                </a:solidFill>
                <a:latin typeface="SassoonPrimaryInfant" pitchFamily="2" charset="0"/>
              </a:rPr>
              <a:t>teacher will send out your child from the front door when you are in the waiting zone. If you have arranged for another parent or adult to collect your child then please let </a:t>
            </a:r>
            <a:r>
              <a:rPr lang="en-GB" sz="6400" dirty="0" smtClean="0">
                <a:solidFill>
                  <a:schemeClr val="bg1"/>
                </a:solidFill>
                <a:latin typeface="SassoonPrimaryInfant" pitchFamily="2" charset="0"/>
              </a:rPr>
              <a:t>us </a:t>
            </a:r>
            <a:r>
              <a:rPr lang="en-GB" sz="6400" dirty="0">
                <a:solidFill>
                  <a:schemeClr val="bg1"/>
                </a:solidFill>
                <a:latin typeface="SassoonPrimaryInfant" pitchFamily="2" charset="0"/>
              </a:rPr>
              <a:t>know.</a:t>
            </a:r>
          </a:p>
          <a:p>
            <a:endParaRPr lang="en-GB" dirty="0" smtClean="0">
              <a:solidFill>
                <a:schemeClr val="bg1"/>
              </a:solidFill>
            </a:endParaRPr>
          </a:p>
          <a:p>
            <a:endParaRPr lang="en-GB" dirty="0" smtClean="0">
              <a:solidFill>
                <a:schemeClr val="bg1"/>
              </a:solidFill>
            </a:endParaRPr>
          </a:p>
          <a:p>
            <a:pPr marL="0" indent="0">
              <a:buNone/>
            </a:pPr>
            <a:r>
              <a:rPr lang="en-GB" dirty="0"/>
              <a:t/>
            </a:r>
            <a:br>
              <a:rPr lang="en-GB" dirty="0"/>
            </a:br>
            <a:r>
              <a:rPr lang="en-GB" dirty="0"/>
              <a:t/>
            </a:r>
            <a:br>
              <a:rPr lang="en-GB" dirty="0"/>
            </a:br>
            <a:endParaRPr lang="en-GB" dirty="0">
              <a:solidFill>
                <a:schemeClr val="bg1"/>
              </a:solidFill>
            </a:endParaRPr>
          </a:p>
        </p:txBody>
      </p:sp>
    </p:spTree>
    <p:extLst>
      <p:ext uri="{BB962C8B-B14F-4D97-AF65-F5344CB8AC3E}">
        <p14:creationId xmlns:p14="http://schemas.microsoft.com/office/powerpoint/2010/main" val="1423736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74000">
              <a:schemeClr val="accent1">
                <a:lumMod val="45000"/>
                <a:lumOff val="55000"/>
              </a:schemeClr>
            </a:gs>
            <a:gs pos="7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5913" y="740229"/>
            <a:ext cx="8596668" cy="1320800"/>
          </a:xfrm>
        </p:spPr>
        <p:txBody>
          <a:bodyPr>
            <a:normAutofit/>
          </a:bodyPr>
          <a:lstStyle/>
          <a:p>
            <a:pPr algn="ctr"/>
            <a:r>
              <a:rPr lang="en-GB" sz="8000" b="1" u="sng" dirty="0" smtClean="0">
                <a:solidFill>
                  <a:srgbClr val="0070C0"/>
                </a:solidFill>
                <a:latin typeface="SassoonPrimaryInfant" pitchFamily="2" charset="0"/>
              </a:rPr>
              <a:t>School Uniform </a:t>
            </a:r>
            <a:endParaRPr lang="en-GB" sz="8000" b="1" u="sng" dirty="0">
              <a:solidFill>
                <a:srgbClr val="0070C0"/>
              </a:solidFill>
              <a:latin typeface="SassoonPrimaryInfant" pitchFamily="2" charset="0"/>
            </a:endParaRPr>
          </a:p>
        </p:txBody>
      </p:sp>
      <p:sp>
        <p:nvSpPr>
          <p:cNvPr id="3" name="Content Placeholder 2"/>
          <p:cNvSpPr>
            <a:spLocks noGrp="1"/>
          </p:cNvSpPr>
          <p:nvPr>
            <p:ph idx="1"/>
          </p:nvPr>
        </p:nvSpPr>
        <p:spPr>
          <a:xfrm>
            <a:off x="690110" y="2712386"/>
            <a:ext cx="5131141" cy="3225966"/>
          </a:xfrm>
        </p:spPr>
        <p:txBody>
          <a:bodyPr>
            <a:normAutofit fontScale="92500" lnSpcReduction="20000"/>
          </a:bodyPr>
          <a:lstStyle/>
          <a:p>
            <a:pPr marL="0" indent="0" algn="ctr">
              <a:buNone/>
            </a:pPr>
            <a:r>
              <a:rPr lang="en-GB" sz="2600" b="1" u="sng" dirty="0" smtClean="0">
                <a:solidFill>
                  <a:schemeClr val="bg2"/>
                </a:solidFill>
                <a:latin typeface="SassoonPrimaryInfant" pitchFamily="2" charset="0"/>
              </a:rPr>
              <a:t>Girls</a:t>
            </a:r>
          </a:p>
          <a:p>
            <a:pPr>
              <a:buClr>
                <a:srgbClr val="0070C0"/>
              </a:buClr>
              <a:buSzPct val="100000"/>
              <a:buFont typeface="Wingdings" panose="05000000000000000000" pitchFamily="2" charset="2"/>
              <a:buChar char="Ø"/>
            </a:pPr>
            <a:r>
              <a:rPr lang="en-GB" sz="2600" b="1" dirty="0">
                <a:solidFill>
                  <a:schemeClr val="bg2"/>
                </a:solidFill>
                <a:latin typeface="SassoonPrimaryInfant" pitchFamily="2" charset="0"/>
              </a:rPr>
              <a:t>Grey skirt</a:t>
            </a:r>
          </a:p>
          <a:p>
            <a:pPr>
              <a:buClr>
                <a:srgbClr val="0070C0"/>
              </a:buClr>
              <a:buSzPct val="100000"/>
              <a:buFont typeface="Wingdings" panose="05000000000000000000" pitchFamily="2" charset="2"/>
              <a:buChar char="Ø"/>
            </a:pPr>
            <a:r>
              <a:rPr lang="en-GB" sz="2600" b="1" dirty="0">
                <a:solidFill>
                  <a:schemeClr val="bg2"/>
                </a:solidFill>
                <a:latin typeface="SassoonPrimaryInfant" pitchFamily="2" charset="0"/>
              </a:rPr>
              <a:t>White polo shirt with school logo</a:t>
            </a:r>
          </a:p>
          <a:p>
            <a:pPr>
              <a:buClr>
                <a:srgbClr val="0070C0"/>
              </a:buClr>
              <a:buSzPct val="100000"/>
              <a:buFont typeface="Wingdings" panose="05000000000000000000" pitchFamily="2" charset="2"/>
              <a:buChar char="Ø"/>
            </a:pPr>
            <a:r>
              <a:rPr lang="en-GB" sz="2600" b="1" dirty="0">
                <a:solidFill>
                  <a:schemeClr val="bg2"/>
                </a:solidFill>
                <a:latin typeface="SassoonPrimaryInfant" pitchFamily="2" charset="0"/>
              </a:rPr>
              <a:t>Red sweatshirt with school logo</a:t>
            </a:r>
          </a:p>
          <a:p>
            <a:pPr>
              <a:buClr>
                <a:srgbClr val="0070C0"/>
              </a:buClr>
              <a:buSzPct val="100000"/>
              <a:buFont typeface="Wingdings" panose="05000000000000000000" pitchFamily="2" charset="2"/>
              <a:buChar char="Ø"/>
            </a:pPr>
            <a:r>
              <a:rPr lang="en-GB" sz="2600" b="1" dirty="0">
                <a:solidFill>
                  <a:schemeClr val="bg2"/>
                </a:solidFill>
                <a:latin typeface="SassoonPrimaryInfant" pitchFamily="2" charset="0"/>
              </a:rPr>
              <a:t>White/grey socks or red/grey tights</a:t>
            </a:r>
          </a:p>
          <a:p>
            <a:pPr>
              <a:buClr>
                <a:srgbClr val="0070C0"/>
              </a:buClr>
              <a:buSzPct val="100000"/>
              <a:buFont typeface="Wingdings" panose="05000000000000000000" pitchFamily="2" charset="2"/>
              <a:buChar char="Ø"/>
            </a:pPr>
            <a:r>
              <a:rPr lang="en-GB" sz="2600" b="1" dirty="0">
                <a:solidFill>
                  <a:schemeClr val="bg2"/>
                </a:solidFill>
                <a:latin typeface="SassoonPrimaryInfant" pitchFamily="2" charset="0"/>
              </a:rPr>
              <a:t>Black shoes</a:t>
            </a:r>
          </a:p>
          <a:p>
            <a:pPr marL="0" indent="0">
              <a:buNone/>
            </a:pPr>
            <a:endParaRPr lang="en-GB" dirty="0"/>
          </a:p>
          <a:p>
            <a:endParaRPr lang="en-GB" dirty="0"/>
          </a:p>
        </p:txBody>
      </p:sp>
      <p:sp>
        <p:nvSpPr>
          <p:cNvPr id="4" name="Content Placeholder 2"/>
          <p:cNvSpPr txBox="1">
            <a:spLocks/>
          </p:cNvSpPr>
          <p:nvPr/>
        </p:nvSpPr>
        <p:spPr>
          <a:xfrm>
            <a:off x="6220495" y="2861473"/>
            <a:ext cx="5138317" cy="292779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800" b="1" u="sng" dirty="0" smtClean="0">
                <a:solidFill>
                  <a:schemeClr val="bg2"/>
                </a:solidFill>
                <a:latin typeface="SassoonPrimaryInfant" pitchFamily="2" charset="0"/>
              </a:rPr>
              <a:t>Boys</a:t>
            </a:r>
          </a:p>
          <a:p>
            <a:pPr>
              <a:buClr>
                <a:srgbClr val="0070C0"/>
              </a:buClr>
              <a:buFont typeface="Wingdings" panose="05000000000000000000" pitchFamily="2" charset="2"/>
              <a:buChar char="Ø"/>
            </a:pPr>
            <a:r>
              <a:rPr lang="en-GB" sz="2800" b="1" dirty="0">
                <a:solidFill>
                  <a:schemeClr val="bg2"/>
                </a:solidFill>
                <a:latin typeface="SassoonPrimaryInfant" pitchFamily="2" charset="0"/>
              </a:rPr>
              <a:t>Grey trousers</a:t>
            </a:r>
          </a:p>
          <a:p>
            <a:pPr>
              <a:buClr>
                <a:srgbClr val="0070C0"/>
              </a:buClr>
              <a:buFont typeface="Wingdings" panose="05000000000000000000" pitchFamily="2" charset="2"/>
              <a:buChar char="Ø"/>
            </a:pPr>
            <a:r>
              <a:rPr lang="en-GB" sz="2800" b="1" dirty="0">
                <a:solidFill>
                  <a:schemeClr val="bg2"/>
                </a:solidFill>
                <a:latin typeface="SassoonPrimaryInfant" pitchFamily="2" charset="0"/>
              </a:rPr>
              <a:t>White polo shirt with school logo</a:t>
            </a:r>
          </a:p>
          <a:p>
            <a:pPr>
              <a:buClr>
                <a:srgbClr val="0070C0"/>
              </a:buClr>
              <a:buFont typeface="Wingdings" panose="05000000000000000000" pitchFamily="2" charset="2"/>
              <a:buChar char="Ø"/>
            </a:pPr>
            <a:r>
              <a:rPr lang="en-GB" sz="2800" b="1" dirty="0">
                <a:solidFill>
                  <a:schemeClr val="bg2"/>
                </a:solidFill>
                <a:latin typeface="SassoonPrimaryInfant" pitchFamily="2" charset="0"/>
              </a:rPr>
              <a:t>Red sweatshirt with school logo</a:t>
            </a:r>
          </a:p>
          <a:p>
            <a:pPr>
              <a:buClr>
                <a:srgbClr val="0070C0"/>
              </a:buClr>
              <a:buFont typeface="Wingdings" panose="05000000000000000000" pitchFamily="2" charset="2"/>
              <a:buChar char="Ø"/>
            </a:pPr>
            <a:r>
              <a:rPr lang="en-GB" sz="2800" b="1" dirty="0">
                <a:solidFill>
                  <a:schemeClr val="bg2"/>
                </a:solidFill>
                <a:latin typeface="SassoonPrimaryInfant" pitchFamily="2" charset="0"/>
              </a:rPr>
              <a:t>White/grey socks</a:t>
            </a:r>
          </a:p>
          <a:p>
            <a:pPr>
              <a:buClr>
                <a:srgbClr val="0070C0"/>
              </a:buClr>
              <a:buFont typeface="Wingdings" panose="05000000000000000000" pitchFamily="2" charset="2"/>
              <a:buChar char="Ø"/>
            </a:pPr>
            <a:r>
              <a:rPr lang="en-GB" sz="2800" b="1" dirty="0">
                <a:solidFill>
                  <a:schemeClr val="bg2"/>
                </a:solidFill>
                <a:latin typeface="SassoonPrimaryInfant" pitchFamily="2" charset="0"/>
              </a:rPr>
              <a:t>Black </a:t>
            </a:r>
            <a:r>
              <a:rPr lang="en-GB" sz="2800" b="1" dirty="0" smtClean="0">
                <a:solidFill>
                  <a:schemeClr val="bg2"/>
                </a:solidFill>
                <a:latin typeface="SassoonPrimaryInfant" pitchFamily="2" charset="0"/>
              </a:rPr>
              <a:t>shoes</a:t>
            </a:r>
          </a:p>
          <a:p>
            <a:pPr marL="0" indent="0">
              <a:buNone/>
            </a:pPr>
            <a:endParaRPr lang="en-GB" sz="2800" b="1" dirty="0">
              <a:solidFill>
                <a:schemeClr val="bg2"/>
              </a:solidFill>
              <a:latin typeface="SassoonPrimaryInfant" pitchFamily="2" charset="0"/>
            </a:endParaRPr>
          </a:p>
          <a:p>
            <a:pPr marL="0" indent="0">
              <a:buFont typeface="Arial" pitchFamily="34" charset="0"/>
              <a:buNone/>
            </a:pPr>
            <a:endParaRPr lang="en-GB" dirty="0" smtClean="0"/>
          </a:p>
          <a:p>
            <a:endParaRPr lang="en-GB" dirty="0"/>
          </a:p>
        </p:txBody>
      </p:sp>
    </p:spTree>
    <p:extLst>
      <p:ext uri="{BB962C8B-B14F-4D97-AF65-F5344CB8AC3E}">
        <p14:creationId xmlns:p14="http://schemas.microsoft.com/office/powerpoint/2010/main" val="2885904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b="1" u="sng" dirty="0" smtClean="0">
                <a:solidFill>
                  <a:srgbClr val="0070C0"/>
                </a:solidFill>
                <a:latin typeface="SassoonPrimaryInfant" pitchFamily="2" charset="0"/>
              </a:rPr>
              <a:t>Break and Lunch</a:t>
            </a:r>
            <a:endParaRPr lang="en-GB" sz="6600" b="1" u="sng" dirty="0">
              <a:solidFill>
                <a:srgbClr val="0070C0"/>
              </a:solidFill>
              <a:latin typeface="SassoonPrimaryInfant" pitchFamily="2" charset="0"/>
            </a:endParaRPr>
          </a:p>
        </p:txBody>
      </p:sp>
      <p:sp>
        <p:nvSpPr>
          <p:cNvPr id="3" name="Content Placeholder 2"/>
          <p:cNvSpPr>
            <a:spLocks noGrp="1"/>
          </p:cNvSpPr>
          <p:nvPr>
            <p:ph idx="1"/>
          </p:nvPr>
        </p:nvSpPr>
        <p:spPr>
          <a:xfrm>
            <a:off x="537061" y="1787364"/>
            <a:ext cx="8877213" cy="4856031"/>
          </a:xfrm>
        </p:spPr>
        <p:txBody>
          <a:bodyPr>
            <a:normAutofit fontScale="47500" lnSpcReduction="20000"/>
          </a:bodyPr>
          <a:lstStyle/>
          <a:p>
            <a:pPr marL="0" indent="0" algn="just">
              <a:buNone/>
            </a:pPr>
            <a:r>
              <a:rPr lang="en-GB" sz="6000" b="1" dirty="0">
                <a:solidFill>
                  <a:schemeClr val="bg2"/>
                </a:solidFill>
                <a:latin typeface="SassoonPrimaryInfant" pitchFamily="2" charset="0"/>
              </a:rPr>
              <a:t>Break Time </a:t>
            </a:r>
          </a:p>
          <a:p>
            <a:pPr algn="just">
              <a:buClr>
                <a:srgbClr val="0070C0"/>
              </a:buClr>
              <a:buFont typeface="Wingdings" panose="05000000000000000000" pitchFamily="2" charset="2"/>
              <a:buChar char="v"/>
            </a:pPr>
            <a:r>
              <a:rPr lang="en-GB" sz="3200" dirty="0">
                <a:solidFill>
                  <a:schemeClr val="bg2"/>
                </a:solidFill>
                <a:latin typeface="SassoonPrimaryInfant" pitchFamily="2" charset="0"/>
              </a:rPr>
              <a:t>Children are encouraged to eat a healthy break in </a:t>
            </a:r>
            <a:r>
              <a:rPr lang="en-GB" sz="3200" dirty="0" smtClean="0">
                <a:solidFill>
                  <a:schemeClr val="bg2"/>
                </a:solidFill>
                <a:latin typeface="SassoonPrimaryInfant" pitchFamily="2" charset="0"/>
              </a:rPr>
              <a:t>class from Monday to Thursday and can bring a small treat in on Friday. </a:t>
            </a:r>
            <a:endParaRPr lang="en-GB" sz="3200" dirty="0">
              <a:solidFill>
                <a:schemeClr val="bg2"/>
              </a:solidFill>
              <a:latin typeface="SassoonPrimaryInfant" pitchFamily="2" charset="0"/>
            </a:endParaRPr>
          </a:p>
          <a:p>
            <a:pPr marL="0" indent="0" algn="just">
              <a:buNone/>
            </a:pPr>
            <a:endParaRPr lang="en-GB" sz="6000" b="1" dirty="0" smtClean="0">
              <a:solidFill>
                <a:schemeClr val="bg2"/>
              </a:solidFill>
              <a:latin typeface="SassoonPrimaryInfant" pitchFamily="2" charset="0"/>
            </a:endParaRPr>
          </a:p>
          <a:p>
            <a:pPr marL="0" indent="0" algn="just">
              <a:buNone/>
            </a:pPr>
            <a:r>
              <a:rPr lang="en-GB" sz="6000" b="1" dirty="0" smtClean="0">
                <a:solidFill>
                  <a:schemeClr val="bg2"/>
                </a:solidFill>
                <a:latin typeface="SassoonPrimaryInfant" pitchFamily="2" charset="0"/>
              </a:rPr>
              <a:t>Lunch </a:t>
            </a:r>
            <a:r>
              <a:rPr lang="en-GB" sz="6000" b="1" dirty="0">
                <a:solidFill>
                  <a:schemeClr val="bg2"/>
                </a:solidFill>
                <a:latin typeface="SassoonPrimaryInfant" pitchFamily="2" charset="0"/>
              </a:rPr>
              <a:t>Time</a:t>
            </a:r>
          </a:p>
          <a:p>
            <a:pPr algn="just">
              <a:buClr>
                <a:srgbClr val="0070C0"/>
              </a:buClr>
              <a:buFont typeface="Wingdings" panose="05000000000000000000" pitchFamily="2" charset="2"/>
              <a:buChar char="v"/>
            </a:pPr>
            <a:r>
              <a:rPr lang="en-GB" sz="3200" dirty="0" smtClean="0">
                <a:solidFill>
                  <a:schemeClr val="bg1"/>
                </a:solidFill>
                <a:latin typeface="SassoonPrimaryInfant" pitchFamily="2" charset="0"/>
              </a:rPr>
              <a:t>At </a:t>
            </a:r>
            <a:r>
              <a:rPr lang="en-GB" sz="3200" dirty="0">
                <a:solidFill>
                  <a:schemeClr val="bg1"/>
                </a:solidFill>
                <a:latin typeface="SassoonPrimaryInfant" pitchFamily="2" charset="0"/>
              </a:rPr>
              <a:t>present the children will only be able to eat their packed lunch in their class bubble within their classroom. </a:t>
            </a:r>
            <a:endParaRPr lang="en-GB" sz="3200" dirty="0" smtClean="0">
              <a:solidFill>
                <a:schemeClr val="bg1"/>
              </a:solidFill>
              <a:latin typeface="SassoonPrimaryInfant" pitchFamily="2" charset="0"/>
            </a:endParaRPr>
          </a:p>
          <a:p>
            <a:pPr algn="just">
              <a:buClr>
                <a:srgbClr val="0070C0"/>
              </a:buClr>
              <a:buFont typeface="Wingdings" panose="05000000000000000000" pitchFamily="2" charset="2"/>
              <a:buChar char="v"/>
            </a:pPr>
            <a:r>
              <a:rPr lang="en-GB" sz="3200" dirty="0" smtClean="0">
                <a:solidFill>
                  <a:schemeClr val="bg1"/>
                </a:solidFill>
                <a:latin typeface="SassoonPrimaryInfant" pitchFamily="2" charset="0"/>
              </a:rPr>
              <a:t>School </a:t>
            </a:r>
            <a:r>
              <a:rPr lang="en-GB" sz="3200" dirty="0">
                <a:solidFill>
                  <a:schemeClr val="bg1"/>
                </a:solidFill>
                <a:latin typeface="SassoonPrimaryInfant" pitchFamily="2" charset="0"/>
              </a:rPr>
              <a:t>Dinners will be providing a sandwich, piece of fruit and a drink from Tuesday 1</a:t>
            </a:r>
            <a:r>
              <a:rPr lang="en-GB" sz="3200" baseline="30000" dirty="0">
                <a:solidFill>
                  <a:schemeClr val="bg1"/>
                </a:solidFill>
                <a:latin typeface="SassoonPrimaryInfant" pitchFamily="2" charset="0"/>
              </a:rPr>
              <a:t>st</a:t>
            </a:r>
            <a:r>
              <a:rPr lang="en-GB" sz="3200" dirty="0">
                <a:solidFill>
                  <a:schemeClr val="bg1"/>
                </a:solidFill>
                <a:latin typeface="SassoonPrimaryInfant" pitchFamily="2" charset="0"/>
              </a:rPr>
              <a:t> September and this can be ordered through the School Money set up. All orders for the week ahead to be completed on the Friday before the next week through School Money. </a:t>
            </a:r>
            <a:r>
              <a:rPr lang="en-GB" sz="3200" dirty="0" smtClean="0">
                <a:solidFill>
                  <a:schemeClr val="bg1"/>
                </a:solidFill>
                <a:latin typeface="SassoonPrimaryInfant" pitchFamily="2" charset="0"/>
              </a:rPr>
              <a:t>Information </a:t>
            </a:r>
            <a:r>
              <a:rPr lang="en-GB" sz="3200" dirty="0">
                <a:solidFill>
                  <a:schemeClr val="bg1"/>
                </a:solidFill>
                <a:latin typeface="SassoonPrimaryInfant" pitchFamily="2" charset="0"/>
              </a:rPr>
              <a:t>regarding the School Money set up will be communicated to you in August.</a:t>
            </a:r>
          </a:p>
          <a:p>
            <a:pPr algn="just">
              <a:buClr>
                <a:srgbClr val="0070C0"/>
              </a:buClr>
              <a:buFont typeface="Wingdings" panose="05000000000000000000" pitchFamily="2" charset="2"/>
              <a:buChar char="v"/>
            </a:pPr>
            <a:endParaRPr lang="en-GB" sz="3600" dirty="0" smtClean="0">
              <a:solidFill>
                <a:schemeClr val="bg2"/>
              </a:solidFill>
            </a:endParaRPr>
          </a:p>
          <a:p>
            <a:pPr algn="just">
              <a:buClr>
                <a:srgbClr val="0070C0"/>
              </a:buClr>
              <a:buFont typeface="Wingdings" panose="05000000000000000000" pitchFamily="2" charset="2"/>
              <a:buChar char="v"/>
            </a:pPr>
            <a:endParaRPr lang="en-GB" sz="3600" dirty="0">
              <a:solidFill>
                <a:schemeClr val="bg2"/>
              </a:solidFill>
            </a:endParaRPr>
          </a:p>
          <a:p>
            <a:pPr marL="0" indent="0" algn="ctr">
              <a:buClr>
                <a:srgbClr val="0070C0"/>
              </a:buClr>
              <a:buNone/>
            </a:pPr>
            <a:r>
              <a:rPr lang="en-GB" sz="5900" b="1" dirty="0">
                <a:solidFill>
                  <a:srgbClr val="C00000"/>
                </a:solidFill>
                <a:latin typeface="SassoonPrimaryInfant" pitchFamily="2" charset="0"/>
              </a:rPr>
              <a:t>We are a nut free school. Please check all food items before sending them into school. Thank you.</a:t>
            </a:r>
          </a:p>
          <a:p>
            <a:pPr marL="0" indent="0" algn="just">
              <a:buClr>
                <a:srgbClr val="0070C0"/>
              </a:buClr>
              <a:buNone/>
            </a:pPr>
            <a:endParaRPr lang="en-GB" sz="3600" dirty="0" smtClean="0">
              <a:solidFill>
                <a:schemeClr val="bg2"/>
              </a:solidFill>
            </a:endParaRPr>
          </a:p>
          <a:p>
            <a:pPr marL="0" indent="0" algn="just">
              <a:buNone/>
            </a:pPr>
            <a:endParaRPr lang="en-GB" sz="2000" dirty="0"/>
          </a:p>
        </p:txBody>
      </p:sp>
      <p:pic>
        <p:nvPicPr>
          <p:cNvPr id="4" name="Picture 3" descr="Snack Time by RcCorp on Deviant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0996" y="4411144"/>
            <a:ext cx="1891004" cy="2446856"/>
          </a:xfrm>
          <a:prstGeom prst="rect">
            <a:avLst/>
          </a:prstGeom>
        </p:spPr>
      </p:pic>
    </p:spTree>
    <p:extLst>
      <p:ext uri="{BB962C8B-B14F-4D97-AF65-F5344CB8AC3E}">
        <p14:creationId xmlns:p14="http://schemas.microsoft.com/office/powerpoint/2010/main" val="850655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b="1" u="sng" dirty="0" smtClean="0">
                <a:solidFill>
                  <a:srgbClr val="0070C0"/>
                </a:solidFill>
                <a:latin typeface="SassoonPrimaryInfant" pitchFamily="2" charset="0"/>
              </a:rPr>
              <a:t>Monies</a:t>
            </a:r>
            <a:r>
              <a:rPr lang="en-GB" sz="6600" b="1" u="sng" dirty="0" smtClean="0">
                <a:solidFill>
                  <a:srgbClr val="0070C0"/>
                </a:solidFill>
                <a:latin typeface="SassoonPrimaryInfant" pitchFamily="2" charset="0"/>
              </a:rPr>
              <a:t> </a:t>
            </a:r>
            <a:endParaRPr lang="en-GB" sz="6600" dirty="0">
              <a:solidFill>
                <a:srgbClr val="0070C0"/>
              </a:solidFill>
              <a:latin typeface="SassoonPrimaryInfant" pitchFamily="2" charset="0"/>
            </a:endParaRPr>
          </a:p>
        </p:txBody>
      </p:sp>
      <p:sp>
        <p:nvSpPr>
          <p:cNvPr id="3" name="Content Placeholder 2"/>
          <p:cNvSpPr>
            <a:spLocks noGrp="1"/>
          </p:cNvSpPr>
          <p:nvPr>
            <p:ph idx="1"/>
          </p:nvPr>
        </p:nvSpPr>
        <p:spPr/>
        <p:txBody>
          <a:bodyPr>
            <a:normAutofit/>
          </a:bodyPr>
          <a:lstStyle/>
          <a:p>
            <a:pPr marL="0" indent="0">
              <a:buNone/>
            </a:pPr>
            <a:r>
              <a:rPr lang="en-GB" sz="3600" dirty="0">
                <a:solidFill>
                  <a:schemeClr val="bg1"/>
                </a:solidFill>
                <a:latin typeface="SassoonPrimaryInfant" pitchFamily="2" charset="0"/>
              </a:rPr>
              <a:t>This year we intend to collect all money through the School Money App.  </a:t>
            </a:r>
          </a:p>
          <a:p>
            <a:pPr>
              <a:buFont typeface="Arial" panose="020B0604020202020204" pitchFamily="34" charset="0"/>
              <a:buChar char="•"/>
            </a:pPr>
            <a:r>
              <a:rPr lang="en-GB" sz="3600" dirty="0">
                <a:solidFill>
                  <a:schemeClr val="bg1"/>
                </a:solidFill>
                <a:latin typeface="SassoonPrimaryInfant" pitchFamily="2" charset="0"/>
              </a:rPr>
              <a:t>School Fund</a:t>
            </a:r>
          </a:p>
          <a:p>
            <a:pPr>
              <a:buFont typeface="Arial" panose="020B0604020202020204" pitchFamily="34" charset="0"/>
              <a:buChar char="•"/>
            </a:pPr>
            <a:r>
              <a:rPr lang="en-GB" sz="3600" dirty="0">
                <a:solidFill>
                  <a:schemeClr val="bg1"/>
                </a:solidFill>
                <a:latin typeface="SassoonPrimaryInfant" pitchFamily="2" charset="0"/>
              </a:rPr>
              <a:t>School Meals</a:t>
            </a:r>
          </a:p>
          <a:p>
            <a:pPr>
              <a:buFont typeface="Wingdings" panose="05000000000000000000" pitchFamily="2" charset="2"/>
              <a:buChar char="Ø"/>
            </a:pPr>
            <a:endParaRPr lang="en-GB" sz="2400" b="1" dirty="0">
              <a:solidFill>
                <a:schemeClr val="bg1"/>
              </a:solidFill>
              <a:latin typeface="SassoonPrimaryInfant" pitchFamily="2" charset="0"/>
            </a:endParaRPr>
          </a:p>
          <a:p>
            <a:pPr marL="0" indent="0">
              <a:buNone/>
            </a:pPr>
            <a:endParaRPr lang="en-GB" dirty="0" smtClean="0"/>
          </a:p>
        </p:txBody>
      </p:sp>
      <p:pic>
        <p:nvPicPr>
          <p:cNvPr id="5" name="Picture 4" descr="School Counselor Blog: School Counselor Blog Back to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9029" y="4683967"/>
            <a:ext cx="2002971" cy="2174033"/>
          </a:xfrm>
          <a:prstGeom prst="rect">
            <a:avLst/>
          </a:prstGeom>
        </p:spPr>
      </p:pic>
    </p:spTree>
    <p:extLst>
      <p:ext uri="{BB962C8B-B14F-4D97-AF65-F5344CB8AC3E}">
        <p14:creationId xmlns:p14="http://schemas.microsoft.com/office/powerpoint/2010/main" val="3062967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70C0"/>
                </a:solidFill>
                <a:latin typeface="SassoonPrimaryInfant" pitchFamily="2" charset="0"/>
              </a:rPr>
              <a:t>Pastoral Care/ Communication</a:t>
            </a:r>
            <a:endParaRPr lang="en-GB" sz="4400" b="1" dirty="0">
              <a:solidFill>
                <a:srgbClr val="0070C0"/>
              </a:solidFill>
              <a:latin typeface="SassoonPrimaryInfant" pitchFamily="2" charset="0"/>
            </a:endParaRPr>
          </a:p>
        </p:txBody>
      </p:sp>
      <p:sp>
        <p:nvSpPr>
          <p:cNvPr id="3" name="Content Placeholder 2"/>
          <p:cNvSpPr>
            <a:spLocks noGrp="1"/>
          </p:cNvSpPr>
          <p:nvPr>
            <p:ph idx="1"/>
          </p:nvPr>
        </p:nvSpPr>
        <p:spPr/>
        <p:txBody>
          <a:bodyPr>
            <a:normAutofit fontScale="92500"/>
          </a:bodyPr>
          <a:lstStyle/>
          <a:p>
            <a:pPr marL="0" indent="0">
              <a:buNone/>
            </a:pPr>
            <a:r>
              <a:rPr lang="en-GB" sz="2800" dirty="0">
                <a:solidFill>
                  <a:schemeClr val="bg1"/>
                </a:solidFill>
                <a:latin typeface="SassoonPrimaryInfant" pitchFamily="2" charset="0"/>
              </a:rPr>
              <a:t>If you have a worry or concern about your child or wish to communicate with </a:t>
            </a:r>
            <a:r>
              <a:rPr lang="en-GB" sz="2800" dirty="0" smtClean="0">
                <a:solidFill>
                  <a:schemeClr val="bg1"/>
                </a:solidFill>
                <a:latin typeface="SassoonPrimaryInfant" pitchFamily="2" charset="0"/>
              </a:rPr>
              <a:t>either Mrs Cooke or Mrs Bowers, </a:t>
            </a:r>
            <a:r>
              <a:rPr lang="en-GB" sz="2800" dirty="0">
                <a:solidFill>
                  <a:schemeClr val="bg1"/>
                </a:solidFill>
                <a:latin typeface="SassoonPrimaryInfant" pitchFamily="2" charset="0"/>
              </a:rPr>
              <a:t>then please phone the school office between 9:30 and 9.45am and Mrs Emery will pass the information on to </a:t>
            </a:r>
            <a:r>
              <a:rPr lang="en-GB" sz="2800" dirty="0" smtClean="0">
                <a:solidFill>
                  <a:schemeClr val="bg1"/>
                </a:solidFill>
                <a:latin typeface="SassoonPrimaryInfant" pitchFamily="2" charset="0"/>
              </a:rPr>
              <a:t>them. They will </a:t>
            </a:r>
            <a:r>
              <a:rPr lang="en-GB" sz="2800" dirty="0">
                <a:solidFill>
                  <a:schemeClr val="bg1"/>
                </a:solidFill>
                <a:latin typeface="SassoonPrimaryInfant" pitchFamily="2" charset="0"/>
              </a:rPr>
              <a:t>then return </a:t>
            </a:r>
            <a:r>
              <a:rPr lang="en-GB" sz="2800" dirty="0" smtClean="0">
                <a:solidFill>
                  <a:schemeClr val="bg1"/>
                </a:solidFill>
                <a:latin typeface="SassoonPrimaryInfant" pitchFamily="2" charset="0"/>
              </a:rPr>
              <a:t>your call at the end of the school day.</a:t>
            </a:r>
          </a:p>
          <a:p>
            <a:pPr marL="0" indent="0">
              <a:buNone/>
            </a:pPr>
            <a:endParaRPr lang="en-GB" sz="2800" dirty="0">
              <a:solidFill>
                <a:schemeClr val="bg1"/>
              </a:solidFill>
              <a:latin typeface="SassoonPrimaryInfant" pitchFamily="2" charset="0"/>
            </a:endParaRPr>
          </a:p>
          <a:p>
            <a:pPr marL="0" indent="0">
              <a:buNone/>
            </a:pPr>
            <a:r>
              <a:rPr lang="en-GB" sz="2800" dirty="0">
                <a:solidFill>
                  <a:schemeClr val="bg1"/>
                </a:solidFill>
                <a:latin typeface="SassoonPrimaryInfant" pitchFamily="2" charset="0"/>
              </a:rPr>
              <a:t>Miss Miller is Designated Child Protection Teacher and Mr Stewart is the Deputy Designated Child Protection Teacher.</a:t>
            </a:r>
          </a:p>
          <a:p>
            <a:endParaRPr lang="en-GB" dirty="0"/>
          </a:p>
        </p:txBody>
      </p:sp>
    </p:spTree>
    <p:extLst>
      <p:ext uri="{BB962C8B-B14F-4D97-AF65-F5344CB8AC3E}">
        <p14:creationId xmlns:p14="http://schemas.microsoft.com/office/powerpoint/2010/main" val="1984836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9053"/>
            <a:ext cx="8596668" cy="1144555"/>
          </a:xfrm>
        </p:spPr>
        <p:txBody>
          <a:bodyPr>
            <a:normAutofit fontScale="90000"/>
          </a:bodyPr>
          <a:lstStyle/>
          <a:p>
            <a:pPr algn="ctr"/>
            <a:r>
              <a:rPr lang="en-GB" sz="7200" u="sng" dirty="0" smtClean="0">
                <a:solidFill>
                  <a:srgbClr val="0070C0"/>
                </a:solidFill>
                <a:latin typeface="SassoonPrimaryInfant" pitchFamily="2" charset="0"/>
              </a:rPr>
              <a:t>Illness</a:t>
            </a:r>
            <a:endParaRPr lang="en-GB" sz="7200" u="sng" dirty="0">
              <a:solidFill>
                <a:srgbClr val="0070C0"/>
              </a:solidFill>
              <a:latin typeface="SassoonPrimaryInfant" pitchFamily="2" charset="0"/>
            </a:endParaRPr>
          </a:p>
        </p:txBody>
      </p:sp>
      <p:sp>
        <p:nvSpPr>
          <p:cNvPr id="3" name="Content Placeholder 2"/>
          <p:cNvSpPr>
            <a:spLocks noGrp="1"/>
          </p:cNvSpPr>
          <p:nvPr>
            <p:ph idx="1"/>
          </p:nvPr>
        </p:nvSpPr>
        <p:spPr>
          <a:xfrm>
            <a:off x="677332" y="1343608"/>
            <a:ext cx="9175793" cy="4702190"/>
          </a:xfrm>
        </p:spPr>
        <p:txBody>
          <a:bodyPr>
            <a:normAutofit fontScale="25000" lnSpcReduction="20000"/>
          </a:bodyPr>
          <a:lstStyle/>
          <a:p>
            <a:pPr marL="0" indent="0">
              <a:buNone/>
            </a:pPr>
            <a:endParaRPr lang="en-GB" sz="7200" b="1" dirty="0" smtClean="0">
              <a:latin typeface="SassoonPrimaryInfant" pitchFamily="2" charset="0"/>
            </a:endParaRPr>
          </a:p>
          <a:p>
            <a:pPr>
              <a:buClr>
                <a:srgbClr val="0070C0"/>
              </a:buClr>
              <a:buFont typeface="Wingdings" panose="05000000000000000000" pitchFamily="2" charset="2"/>
              <a:buChar char="Ø"/>
            </a:pPr>
            <a:r>
              <a:rPr lang="en-GB" sz="7200" b="1" dirty="0" smtClean="0">
                <a:solidFill>
                  <a:schemeClr val="bg1"/>
                </a:solidFill>
                <a:latin typeface="SassoonPrimaryInfant" pitchFamily="2" charset="0"/>
              </a:rPr>
              <a:t>If </a:t>
            </a:r>
            <a:r>
              <a:rPr lang="en-GB" sz="7200" b="1" dirty="0">
                <a:solidFill>
                  <a:schemeClr val="bg1"/>
                </a:solidFill>
                <a:latin typeface="SassoonPrimaryInfant" pitchFamily="2" charset="0"/>
              </a:rPr>
              <a:t>your child is ill they should remain at home. </a:t>
            </a:r>
            <a:endParaRPr lang="en-GB" sz="7200" b="1" dirty="0" smtClean="0">
              <a:solidFill>
                <a:schemeClr val="bg1"/>
              </a:solidFill>
              <a:latin typeface="SassoonPrimaryInfant" pitchFamily="2" charset="0"/>
            </a:endParaRPr>
          </a:p>
          <a:p>
            <a:pPr marL="0" indent="0">
              <a:buClr>
                <a:srgbClr val="0070C0"/>
              </a:buClr>
              <a:buNone/>
            </a:pPr>
            <a:endParaRPr lang="en-GB" sz="7200" b="1"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sz="7200" b="1" dirty="0">
                <a:solidFill>
                  <a:schemeClr val="bg1"/>
                </a:solidFill>
                <a:latin typeface="SassoonPrimaryInfant" pitchFamily="2" charset="0"/>
              </a:rPr>
              <a:t>If they are well enough to attend school, but need to take medicine</a:t>
            </a:r>
            <a:r>
              <a:rPr lang="en-GB" sz="7200" b="1" i="1" dirty="0">
                <a:solidFill>
                  <a:schemeClr val="bg1"/>
                </a:solidFill>
                <a:latin typeface="SassoonPrimaryInfant" pitchFamily="2" charset="0"/>
              </a:rPr>
              <a:t> </a:t>
            </a:r>
            <a:r>
              <a:rPr lang="en-GB" sz="7200" b="1" dirty="0">
                <a:solidFill>
                  <a:schemeClr val="bg1"/>
                </a:solidFill>
                <a:latin typeface="SassoonPrimaryInfant" pitchFamily="2" charset="0"/>
              </a:rPr>
              <a:t>please fill in an ‘Administration of Medicine’ form and hand the medicine to the Staff member at the front door in a named plastic </a:t>
            </a:r>
            <a:r>
              <a:rPr lang="en-GB" sz="7200" b="1" dirty="0" smtClean="0">
                <a:solidFill>
                  <a:schemeClr val="bg1"/>
                </a:solidFill>
                <a:latin typeface="SassoonPrimaryInfant" pitchFamily="2" charset="0"/>
              </a:rPr>
              <a:t>bag. </a:t>
            </a:r>
            <a:r>
              <a:rPr lang="en-GB" sz="7200" b="1" dirty="0">
                <a:solidFill>
                  <a:schemeClr val="bg1"/>
                </a:solidFill>
                <a:latin typeface="SassoonPrimaryInfant" pitchFamily="2" charset="0"/>
              </a:rPr>
              <a:t>Please note medicines cannot be administered without this consent. </a:t>
            </a:r>
            <a:endParaRPr lang="en-GB" sz="7200" b="1" dirty="0" smtClean="0">
              <a:solidFill>
                <a:schemeClr val="bg1"/>
              </a:solidFill>
              <a:latin typeface="SassoonPrimaryInfant" pitchFamily="2" charset="0"/>
            </a:endParaRPr>
          </a:p>
          <a:p>
            <a:pPr marL="0" indent="0">
              <a:buClr>
                <a:srgbClr val="0070C0"/>
              </a:buClr>
              <a:buNone/>
            </a:pPr>
            <a:endParaRPr lang="en-GB" sz="7200" b="1" dirty="0">
              <a:solidFill>
                <a:schemeClr val="bg1"/>
              </a:solidFill>
              <a:latin typeface="SassoonPrimaryInfant" pitchFamily="2" charset="0"/>
            </a:endParaRPr>
          </a:p>
          <a:p>
            <a:pPr>
              <a:buClr>
                <a:srgbClr val="0070C0"/>
              </a:buClr>
              <a:buFont typeface="Wingdings" panose="05000000000000000000" pitchFamily="2" charset="2"/>
              <a:buChar char="Ø"/>
            </a:pPr>
            <a:r>
              <a:rPr lang="en-GB" sz="7200" b="1" dirty="0" smtClean="0">
                <a:solidFill>
                  <a:schemeClr val="bg1"/>
                </a:solidFill>
                <a:latin typeface="SassoonPrimaryInfant" pitchFamily="2" charset="0"/>
              </a:rPr>
              <a:t/>
            </a:r>
            <a:br>
              <a:rPr lang="en-GB" sz="7200" b="1" dirty="0" smtClean="0">
                <a:solidFill>
                  <a:schemeClr val="bg1"/>
                </a:solidFill>
                <a:latin typeface="SassoonPrimaryInfant" pitchFamily="2" charset="0"/>
              </a:rPr>
            </a:br>
            <a:r>
              <a:rPr lang="en-GB" sz="7200" b="1" dirty="0">
                <a:solidFill>
                  <a:schemeClr val="bg1"/>
                </a:solidFill>
                <a:latin typeface="SassoonPrimaryInfant" pitchFamily="2" charset="0"/>
              </a:rPr>
              <a:t>We are asking all Parents/Carers to communicate a child’s absence by email to: </a:t>
            </a:r>
            <a:r>
              <a:rPr lang="en-GB" sz="7200" b="1" dirty="0">
                <a:solidFill>
                  <a:schemeClr val="bg1"/>
                </a:solidFill>
                <a:latin typeface="SassoonPrimaryInfant" pitchFamily="2" charset="0"/>
                <a:hlinkClick r:id="rId2"/>
              </a:rPr>
              <a:t>info@loughriesips.newtownards.ni.sch.uk</a:t>
            </a:r>
            <a:r>
              <a:rPr lang="en-GB" sz="7200" b="1" dirty="0">
                <a:solidFill>
                  <a:schemeClr val="bg1"/>
                </a:solidFill>
                <a:latin typeface="SassoonPrimaryInfant" pitchFamily="2" charset="0"/>
              </a:rPr>
              <a:t> before 9:30am on the first day of </a:t>
            </a:r>
            <a:r>
              <a:rPr lang="en-GB" sz="7200" b="1" dirty="0" smtClean="0">
                <a:solidFill>
                  <a:schemeClr val="bg1"/>
                </a:solidFill>
                <a:latin typeface="SassoonPrimaryInfant" pitchFamily="2" charset="0"/>
              </a:rPr>
              <a:t>sickness.</a:t>
            </a:r>
          </a:p>
          <a:p>
            <a:pPr>
              <a:buClr>
                <a:srgbClr val="0070C0"/>
              </a:buClr>
              <a:buFont typeface="Wingdings" panose="05000000000000000000" pitchFamily="2" charset="2"/>
              <a:buChar char="Ø"/>
            </a:pPr>
            <a:endParaRPr lang="en-GB" sz="7200" b="1" dirty="0" smtClean="0">
              <a:solidFill>
                <a:schemeClr val="bg1"/>
              </a:solidFill>
              <a:latin typeface="SassoonPrimaryInfant" pitchFamily="2" charset="0"/>
            </a:endParaRPr>
          </a:p>
          <a:p>
            <a:pPr>
              <a:buClr>
                <a:srgbClr val="0070C0"/>
              </a:buClr>
              <a:buFont typeface="Wingdings" panose="05000000000000000000" pitchFamily="2" charset="2"/>
              <a:buChar char="Ø"/>
            </a:pPr>
            <a:r>
              <a:rPr lang="en-GB" sz="7200" b="1" dirty="0" smtClean="0">
                <a:solidFill>
                  <a:schemeClr val="bg1"/>
                </a:solidFill>
                <a:latin typeface="SassoonPrimaryInfant" pitchFamily="2" charset="0"/>
              </a:rPr>
              <a:t>If </a:t>
            </a:r>
            <a:r>
              <a:rPr lang="en-GB" sz="7200" b="1" dirty="0">
                <a:solidFill>
                  <a:schemeClr val="bg1"/>
                </a:solidFill>
                <a:latin typeface="SassoonPrimaryInfant" pitchFamily="2" charset="0"/>
              </a:rPr>
              <a:t>anyone in your family is showing symptoms of Coronavirus then do not send your child to school. Follow the current advice on the Public Health Agency website:  </a:t>
            </a:r>
            <a:r>
              <a:rPr lang="en-GB" sz="7200" b="1" dirty="0">
                <a:solidFill>
                  <a:srgbClr val="00B0F0"/>
                </a:solidFill>
                <a:latin typeface="SassoonPrimaryInfant" pitchFamily="2" charset="0"/>
                <a:hlinkClick r:id="rId3"/>
              </a:rPr>
              <a:t>www.publichealth.hscni.net</a:t>
            </a:r>
            <a:r>
              <a:rPr lang="en-GB" sz="7200" b="1" dirty="0">
                <a:solidFill>
                  <a:srgbClr val="00B0F0"/>
                </a:solidFill>
                <a:latin typeface="SassoonPrimaryInfant" pitchFamily="2" charset="0"/>
              </a:rPr>
              <a:t>   </a:t>
            </a:r>
          </a:p>
          <a:p>
            <a:pPr>
              <a:buClr>
                <a:srgbClr val="0070C0"/>
              </a:buClr>
              <a:buFont typeface="Wingdings" panose="05000000000000000000" pitchFamily="2" charset="2"/>
              <a:buChar char="Ø"/>
            </a:pPr>
            <a:endParaRPr lang="en-GB" sz="2400" b="1" dirty="0">
              <a:solidFill>
                <a:schemeClr val="bg1"/>
              </a:solidFill>
              <a:latin typeface="SassoonPrimaryInfant" pitchFamily="2" charset="0"/>
            </a:endParaRPr>
          </a:p>
          <a:p>
            <a:pPr>
              <a:buFont typeface="Wingdings" panose="05000000000000000000" pitchFamily="2" charset="2"/>
              <a:buChar char="Ø"/>
            </a:pPr>
            <a:endParaRPr lang="en-GB" sz="2400" b="1" dirty="0">
              <a:solidFill>
                <a:schemeClr val="bg1"/>
              </a:solidFill>
              <a:latin typeface="SassoonPrimaryInfant" pitchFamily="2" charset="0"/>
            </a:endParaRPr>
          </a:p>
        </p:txBody>
      </p:sp>
      <p:pic>
        <p:nvPicPr>
          <p:cNvPr id="4" name="Picture 3" descr="$ИΩψ FlΔKΣ ♂: $ick N $ou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7663" y="423830"/>
            <a:ext cx="1470473" cy="919778"/>
          </a:xfrm>
          <a:prstGeom prst="rect">
            <a:avLst/>
          </a:prstGeom>
        </p:spPr>
      </p:pic>
    </p:spTree>
    <p:extLst>
      <p:ext uri="{BB962C8B-B14F-4D97-AF65-F5344CB8AC3E}">
        <p14:creationId xmlns:p14="http://schemas.microsoft.com/office/powerpoint/2010/main" val="109879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u="sng" dirty="0" smtClean="0">
                <a:solidFill>
                  <a:srgbClr val="0070C0"/>
                </a:solidFill>
                <a:latin typeface="SassoonPrimaryInfant" pitchFamily="2" charset="0"/>
              </a:rPr>
              <a:t>Literacy</a:t>
            </a:r>
            <a:endParaRPr lang="en-GB" sz="6600" u="sng" dirty="0">
              <a:solidFill>
                <a:srgbClr val="0070C0"/>
              </a:solidFill>
              <a:latin typeface="SassoonPrimaryInfant" pitchFamily="2" charset="0"/>
            </a:endParaRPr>
          </a:p>
        </p:txBody>
      </p:sp>
      <p:sp>
        <p:nvSpPr>
          <p:cNvPr id="3" name="Content Placeholder 2"/>
          <p:cNvSpPr>
            <a:spLocks noGrp="1"/>
          </p:cNvSpPr>
          <p:nvPr>
            <p:ph sz="half" idx="1"/>
          </p:nvPr>
        </p:nvSpPr>
        <p:spPr>
          <a:xfrm>
            <a:off x="1261126" y="2160589"/>
            <a:ext cx="4718304" cy="3310128"/>
          </a:xfrm>
        </p:spPr>
        <p:txBody>
          <a:bodyPr>
            <a:normAutofit/>
          </a:bodyPr>
          <a:lstStyle/>
          <a:p>
            <a:pPr>
              <a:buClr>
                <a:srgbClr val="0070C0"/>
              </a:buClr>
            </a:pPr>
            <a:r>
              <a:rPr lang="en-GB" dirty="0" smtClean="0">
                <a:solidFill>
                  <a:schemeClr val="bg1"/>
                </a:solidFill>
              </a:rPr>
              <a:t>Linguistic Phonics</a:t>
            </a:r>
          </a:p>
          <a:p>
            <a:pPr>
              <a:buClr>
                <a:srgbClr val="0070C0"/>
              </a:buClr>
            </a:pPr>
            <a:r>
              <a:rPr lang="en-GB" dirty="0" smtClean="0">
                <a:solidFill>
                  <a:schemeClr val="bg1"/>
                </a:solidFill>
              </a:rPr>
              <a:t>Stage 1- c-a-t, s-</a:t>
            </a:r>
            <a:r>
              <a:rPr lang="en-GB" dirty="0" err="1" smtClean="0">
                <a:solidFill>
                  <a:schemeClr val="bg1"/>
                </a:solidFill>
              </a:rPr>
              <a:t>i</a:t>
            </a:r>
            <a:r>
              <a:rPr lang="en-GB" dirty="0" smtClean="0">
                <a:solidFill>
                  <a:schemeClr val="bg1"/>
                </a:solidFill>
              </a:rPr>
              <a:t>-t, h-a-t</a:t>
            </a:r>
          </a:p>
          <a:p>
            <a:pPr>
              <a:buClr>
                <a:srgbClr val="0070C0"/>
              </a:buClr>
            </a:pPr>
            <a:r>
              <a:rPr lang="en-GB" dirty="0" smtClean="0">
                <a:solidFill>
                  <a:schemeClr val="bg1"/>
                </a:solidFill>
              </a:rPr>
              <a:t>Stage 2- j-u-m-p, f-r-o-g</a:t>
            </a:r>
          </a:p>
          <a:p>
            <a:pPr>
              <a:buClr>
                <a:srgbClr val="0070C0"/>
              </a:buClr>
            </a:pPr>
            <a:r>
              <a:rPr lang="en-GB" dirty="0" smtClean="0">
                <a:solidFill>
                  <a:schemeClr val="bg1"/>
                </a:solidFill>
              </a:rPr>
              <a:t>Stage 3- picnic, Belfast</a:t>
            </a:r>
          </a:p>
          <a:p>
            <a:pPr>
              <a:buClr>
                <a:srgbClr val="0070C0"/>
              </a:buClr>
            </a:pPr>
            <a:r>
              <a:rPr lang="en-GB" dirty="0" smtClean="0">
                <a:solidFill>
                  <a:schemeClr val="bg1"/>
                </a:solidFill>
              </a:rPr>
              <a:t>Stage 4- </a:t>
            </a:r>
            <a:r>
              <a:rPr lang="en-GB" dirty="0" err="1" smtClean="0">
                <a:solidFill>
                  <a:schemeClr val="bg1"/>
                </a:solidFill>
              </a:rPr>
              <a:t>ff</a:t>
            </a:r>
            <a:r>
              <a:rPr lang="en-GB" dirty="0" smtClean="0">
                <a:solidFill>
                  <a:schemeClr val="bg1"/>
                </a:solidFill>
              </a:rPr>
              <a:t>, </a:t>
            </a:r>
            <a:r>
              <a:rPr lang="en-GB" dirty="0" err="1" smtClean="0">
                <a:solidFill>
                  <a:schemeClr val="bg1"/>
                </a:solidFill>
              </a:rPr>
              <a:t>ck</a:t>
            </a:r>
            <a:r>
              <a:rPr lang="en-GB" dirty="0" smtClean="0">
                <a:solidFill>
                  <a:schemeClr val="bg1"/>
                </a:solidFill>
              </a:rPr>
              <a:t>, </a:t>
            </a:r>
            <a:r>
              <a:rPr lang="en-GB" dirty="0" err="1" smtClean="0">
                <a:solidFill>
                  <a:schemeClr val="bg1"/>
                </a:solidFill>
              </a:rPr>
              <a:t>ss</a:t>
            </a:r>
            <a:r>
              <a:rPr lang="en-GB" dirty="0" smtClean="0">
                <a:solidFill>
                  <a:schemeClr val="bg1"/>
                </a:solidFill>
              </a:rPr>
              <a:t>, </a:t>
            </a:r>
            <a:r>
              <a:rPr lang="en-GB" dirty="0" err="1" smtClean="0">
                <a:solidFill>
                  <a:schemeClr val="bg1"/>
                </a:solidFill>
              </a:rPr>
              <a:t>zz</a:t>
            </a:r>
            <a:r>
              <a:rPr lang="en-GB" dirty="0" smtClean="0">
                <a:solidFill>
                  <a:schemeClr val="bg1"/>
                </a:solidFill>
              </a:rPr>
              <a:t>, </a:t>
            </a:r>
            <a:r>
              <a:rPr lang="en-GB" dirty="0" err="1" smtClean="0">
                <a:solidFill>
                  <a:schemeClr val="bg1"/>
                </a:solidFill>
              </a:rPr>
              <a:t>ll</a:t>
            </a:r>
            <a:endParaRPr lang="en-GB" dirty="0" smtClean="0">
              <a:solidFill>
                <a:schemeClr val="bg1"/>
              </a:solidFill>
            </a:endParaRPr>
          </a:p>
          <a:p>
            <a:pPr>
              <a:buClr>
                <a:srgbClr val="0070C0"/>
              </a:buClr>
            </a:pPr>
            <a:r>
              <a:rPr lang="en-GB" dirty="0" smtClean="0">
                <a:solidFill>
                  <a:schemeClr val="bg1"/>
                </a:solidFill>
              </a:rPr>
              <a:t>Stage 5- </a:t>
            </a:r>
            <a:r>
              <a:rPr lang="en-GB" dirty="0" err="1" smtClean="0">
                <a:solidFill>
                  <a:schemeClr val="bg1"/>
                </a:solidFill>
              </a:rPr>
              <a:t>oa</a:t>
            </a:r>
            <a:r>
              <a:rPr lang="en-GB" dirty="0" smtClean="0">
                <a:solidFill>
                  <a:schemeClr val="bg1"/>
                </a:solidFill>
              </a:rPr>
              <a:t>, e, </a:t>
            </a:r>
            <a:r>
              <a:rPr lang="en-GB" dirty="0" err="1" smtClean="0">
                <a:solidFill>
                  <a:schemeClr val="bg1"/>
                </a:solidFill>
              </a:rPr>
              <a:t>igh</a:t>
            </a:r>
            <a:r>
              <a:rPr lang="en-GB" dirty="0" smtClean="0">
                <a:solidFill>
                  <a:schemeClr val="bg1"/>
                </a:solidFill>
              </a:rPr>
              <a:t> etc.</a:t>
            </a:r>
            <a:endParaRPr lang="en-GB" dirty="0">
              <a:solidFill>
                <a:schemeClr val="bg1"/>
              </a:solidFill>
            </a:endParaRPr>
          </a:p>
        </p:txBody>
      </p:sp>
      <p:sp>
        <p:nvSpPr>
          <p:cNvPr id="4" name="Content Placeholder 3"/>
          <p:cNvSpPr>
            <a:spLocks noGrp="1"/>
          </p:cNvSpPr>
          <p:nvPr>
            <p:ph sz="half" idx="2"/>
          </p:nvPr>
        </p:nvSpPr>
        <p:spPr/>
        <p:txBody>
          <a:bodyPr>
            <a:normAutofit/>
          </a:bodyPr>
          <a:lstStyle/>
          <a:p>
            <a:pPr>
              <a:buClr>
                <a:srgbClr val="0070C0"/>
              </a:buClr>
            </a:pPr>
            <a:r>
              <a:rPr lang="en-GB" dirty="0" smtClean="0">
                <a:solidFill>
                  <a:schemeClr val="bg1"/>
                </a:solidFill>
              </a:rPr>
              <a:t>Guided reading sessions.</a:t>
            </a:r>
          </a:p>
          <a:p>
            <a:pPr>
              <a:buClr>
                <a:srgbClr val="0070C0"/>
              </a:buClr>
            </a:pPr>
            <a:r>
              <a:rPr lang="en-GB" dirty="0" smtClean="0">
                <a:solidFill>
                  <a:schemeClr val="bg1"/>
                </a:solidFill>
              </a:rPr>
              <a:t>Shared reading session.</a:t>
            </a:r>
          </a:p>
          <a:p>
            <a:pPr>
              <a:buClr>
                <a:srgbClr val="0070C0"/>
              </a:buClr>
            </a:pPr>
            <a:r>
              <a:rPr lang="en-GB" dirty="0" smtClean="0">
                <a:solidFill>
                  <a:schemeClr val="bg1"/>
                </a:solidFill>
              </a:rPr>
              <a:t>Grammar lessons.</a:t>
            </a:r>
          </a:p>
          <a:p>
            <a:pPr>
              <a:buClr>
                <a:srgbClr val="0070C0"/>
              </a:buClr>
            </a:pPr>
            <a:r>
              <a:rPr lang="en-GB" dirty="0" smtClean="0">
                <a:solidFill>
                  <a:schemeClr val="bg1"/>
                </a:solidFill>
              </a:rPr>
              <a:t>Comprehension lessons.</a:t>
            </a:r>
          </a:p>
          <a:p>
            <a:pPr>
              <a:buClr>
                <a:srgbClr val="0070C0"/>
              </a:buClr>
            </a:pPr>
            <a:r>
              <a:rPr lang="en-GB" dirty="0" smtClean="0">
                <a:solidFill>
                  <a:schemeClr val="bg1"/>
                </a:solidFill>
              </a:rPr>
              <a:t>Writing news, facts, reports, instructions, poems, narrative</a:t>
            </a:r>
            <a:r>
              <a:rPr lang="en-GB" dirty="0">
                <a:solidFill>
                  <a:schemeClr val="bg1"/>
                </a:solidFill>
              </a:rPr>
              <a:t> </a:t>
            </a:r>
            <a:r>
              <a:rPr lang="en-GB" dirty="0" smtClean="0">
                <a:solidFill>
                  <a:schemeClr val="bg1"/>
                </a:solidFill>
              </a:rPr>
              <a:t>and recounts.</a:t>
            </a:r>
          </a:p>
          <a:p>
            <a:pPr>
              <a:buClr>
                <a:srgbClr val="0070C0"/>
              </a:buClr>
            </a:pPr>
            <a:r>
              <a:rPr lang="en-GB" dirty="0" smtClean="0">
                <a:solidFill>
                  <a:schemeClr val="bg1"/>
                </a:solidFill>
              </a:rPr>
              <a:t>Work is linked to the curriculum topic.</a:t>
            </a:r>
            <a:endParaRPr lang="en-GB" dirty="0">
              <a:solidFill>
                <a:schemeClr val="bg1"/>
              </a:solidFill>
            </a:endParaRPr>
          </a:p>
        </p:txBody>
      </p:sp>
      <p:pic>
        <p:nvPicPr>
          <p:cNvPr id="5" name="Picture 4" descr="Strathcona Beekeepers: June 20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8298" y="4399592"/>
            <a:ext cx="1953702" cy="2458408"/>
          </a:xfrm>
          <a:prstGeom prst="rect">
            <a:avLst/>
          </a:prstGeom>
        </p:spPr>
      </p:pic>
    </p:spTree>
    <p:extLst>
      <p:ext uri="{BB962C8B-B14F-4D97-AF65-F5344CB8AC3E}">
        <p14:creationId xmlns:p14="http://schemas.microsoft.com/office/powerpoint/2010/main" val="600881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250</TotalTime>
  <Words>1113</Words>
  <Application>Microsoft Office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Courier New</vt:lpstr>
      <vt:lpstr>SassoonPrimaryInfant</vt:lpstr>
      <vt:lpstr>Trebuchet MS</vt:lpstr>
      <vt:lpstr>Wingdings</vt:lpstr>
      <vt:lpstr>Wingdings 3</vt:lpstr>
      <vt:lpstr>Facet</vt:lpstr>
      <vt:lpstr>  Welcome to P3/4  Mrs Cooke and Mrs Bowers</vt:lpstr>
      <vt:lpstr>PowerPoint Presentation</vt:lpstr>
      <vt:lpstr> School Drop Offs and Pick Ups.</vt:lpstr>
      <vt:lpstr>School Uniform </vt:lpstr>
      <vt:lpstr>Break and Lunch</vt:lpstr>
      <vt:lpstr>Monies </vt:lpstr>
      <vt:lpstr>Pastoral Care/ Communication</vt:lpstr>
      <vt:lpstr>Illness</vt:lpstr>
      <vt:lpstr>Literacy</vt:lpstr>
      <vt:lpstr>     Numeracy </vt:lpstr>
      <vt:lpstr>The World Around Us</vt:lpstr>
      <vt:lpstr>Physical Education </vt:lpstr>
      <vt:lpstr>Homework</vt:lpstr>
      <vt:lpstr>A few more points!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Joanne Cooke</dc:creator>
  <cp:lastModifiedBy>C Bowers</cp:lastModifiedBy>
  <cp:revision>59</cp:revision>
  <cp:lastPrinted>2019-08-22T15:05:51Z</cp:lastPrinted>
  <dcterms:created xsi:type="dcterms:W3CDTF">2015-06-30T19:42:44Z</dcterms:created>
  <dcterms:modified xsi:type="dcterms:W3CDTF">2020-08-21T10:23:50Z</dcterms:modified>
</cp:coreProperties>
</file>