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8" r:id="rId1"/>
  </p:sldMasterIdLst>
  <p:handoutMasterIdLst>
    <p:handoutMasterId r:id="rId15"/>
  </p:handoutMasterIdLst>
  <p:sldIdLst>
    <p:sldId id="256" r:id="rId2"/>
    <p:sldId id="269" r:id="rId3"/>
    <p:sldId id="257" r:id="rId4"/>
    <p:sldId id="258" r:id="rId5"/>
    <p:sldId id="259" r:id="rId6"/>
    <p:sldId id="264" r:id="rId7"/>
    <p:sldId id="265" r:id="rId8"/>
    <p:sldId id="266" r:id="rId9"/>
    <p:sldId id="268" r:id="rId10"/>
    <p:sldId id="261" r:id="rId11"/>
    <p:sldId id="270" r:id="rId12"/>
    <p:sldId id="271" r:id="rId13"/>
    <p:sldId id="267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7" y="3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A52E2-1CAD-42AE-BA72-CBE3BFB10289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3F9A9-FC57-41EB-B43D-2FDC52CFA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895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29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15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674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143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900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0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098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11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6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74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89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19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78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42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86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98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8A68F-A2DC-4845-9779-14FE34142A47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34F184-C7BB-4333-9CC5-372D40D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909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  <p:sldLayoutId id="2147484110" r:id="rId12"/>
    <p:sldLayoutId id="2147484111" r:id="rId13"/>
    <p:sldLayoutId id="2147484112" r:id="rId14"/>
    <p:sldLayoutId id="2147484113" r:id="rId15"/>
    <p:sldLayoutId id="21474841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mailto:info@Loughriesips.newtownards.ni.sch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info@Loughriesips.newtownards.ni.sch.u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214" y="2404533"/>
            <a:ext cx="9402623" cy="2242111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SassoonPrimaryInfant" pitchFamily="2" charset="0"/>
              </a:rPr>
              <a:t/>
            </a:r>
            <a:br>
              <a:rPr lang="en-GB" b="1" dirty="0" smtClean="0">
                <a:solidFill>
                  <a:srgbClr val="002060"/>
                </a:solidFill>
                <a:latin typeface="SassoonPrimaryInfant" pitchFamily="2" charset="0"/>
              </a:rPr>
            </a:br>
            <a:r>
              <a:rPr lang="en-GB" b="1" dirty="0">
                <a:solidFill>
                  <a:srgbClr val="002060"/>
                </a:solidFill>
                <a:latin typeface="SassoonPrimaryInfant" pitchFamily="2" charset="0"/>
              </a:rPr>
              <a:t/>
            </a:r>
            <a:br>
              <a:rPr lang="en-GB" b="1" dirty="0">
                <a:solidFill>
                  <a:srgbClr val="002060"/>
                </a:solidFill>
                <a:latin typeface="SassoonPrimaryInfant" pitchFamily="2" charset="0"/>
              </a:rPr>
            </a:br>
            <a:r>
              <a:rPr lang="en-GB" b="1" dirty="0" smtClean="0">
                <a:solidFill>
                  <a:srgbClr val="002060"/>
                </a:solidFill>
                <a:latin typeface="SassoonPrimaryInfant" pitchFamily="2" charset="0"/>
              </a:rPr>
              <a:t>Welcome to P3/4</a:t>
            </a:r>
            <a:br>
              <a:rPr lang="en-GB" b="1" dirty="0" smtClean="0">
                <a:solidFill>
                  <a:srgbClr val="002060"/>
                </a:solidFill>
                <a:latin typeface="SassoonPrimaryInfant" pitchFamily="2" charset="0"/>
              </a:rPr>
            </a:br>
            <a:r>
              <a:rPr lang="en-GB" b="1" dirty="0" smtClean="0">
                <a:solidFill>
                  <a:srgbClr val="002060"/>
                </a:solidFill>
                <a:latin typeface="SassoonPrimaryInfant" pitchFamily="2" charset="0"/>
              </a:rPr>
              <a:t/>
            </a:r>
            <a:br>
              <a:rPr lang="en-GB" b="1" dirty="0" smtClean="0">
                <a:solidFill>
                  <a:srgbClr val="002060"/>
                </a:solidFill>
                <a:latin typeface="SassoonPrimaryInfant" pitchFamily="2" charset="0"/>
              </a:rPr>
            </a:br>
            <a:r>
              <a:rPr lang="en-GB" sz="4000" b="1" dirty="0" smtClean="0">
                <a:solidFill>
                  <a:srgbClr val="002060"/>
                </a:solidFill>
                <a:latin typeface="SassoonPrimaryInfant" pitchFamily="2" charset="0"/>
              </a:rPr>
              <a:t>Mrs Cooke and Mrs </a:t>
            </a:r>
            <a:r>
              <a:rPr lang="en-GB" sz="4000" b="1" dirty="0" smtClean="0">
                <a:solidFill>
                  <a:srgbClr val="002060"/>
                </a:solidFill>
                <a:latin typeface="SassoonPrimaryInfant" pitchFamily="2" charset="0"/>
              </a:rPr>
              <a:t>Bowers</a:t>
            </a:r>
            <a:br>
              <a:rPr lang="en-GB" sz="4000" b="1" dirty="0" smtClean="0">
                <a:solidFill>
                  <a:srgbClr val="002060"/>
                </a:solidFill>
                <a:latin typeface="SassoonPrimaryInfant" pitchFamily="2" charset="0"/>
              </a:rPr>
            </a:br>
            <a:r>
              <a:rPr lang="en-GB" sz="4000" b="1" dirty="0" smtClean="0">
                <a:solidFill>
                  <a:srgbClr val="002060"/>
                </a:solidFill>
                <a:latin typeface="SassoonPrimaryInfant" pitchFamily="2" charset="0"/>
              </a:rPr>
              <a:t/>
            </a:r>
            <a:br>
              <a:rPr lang="en-GB" sz="4000" b="1" dirty="0" smtClean="0">
                <a:solidFill>
                  <a:srgbClr val="002060"/>
                </a:solidFill>
                <a:latin typeface="SassoonPrimaryInfant" pitchFamily="2" charset="0"/>
              </a:rPr>
            </a:br>
            <a:r>
              <a:rPr lang="en-GB" sz="2800" b="1" dirty="0" smtClean="0">
                <a:solidFill>
                  <a:srgbClr val="002060"/>
                </a:solidFill>
                <a:latin typeface="SassoonPrimaryInfant" pitchFamily="2" charset="0"/>
              </a:rPr>
              <a:t>Classroom Assistants – Mrs Daniel and Mrs Burns</a:t>
            </a:r>
            <a:endParaRPr lang="en-GB" sz="2800" b="1" dirty="0">
              <a:solidFill>
                <a:srgbClr val="002060"/>
              </a:solidFill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u="sng" dirty="0" smtClean="0">
                <a:solidFill>
                  <a:srgbClr val="0070C0"/>
                </a:solidFill>
                <a:latin typeface="SassoonPrimaryInfant" pitchFamily="2" charset="0"/>
              </a:rPr>
              <a:t>Homework</a:t>
            </a:r>
            <a:endParaRPr lang="en-GB" sz="4800" b="1" u="sng" dirty="0">
              <a:solidFill>
                <a:srgbClr val="0070C0"/>
              </a:solidFill>
              <a:latin typeface="SassoonPrimaryInfant" pitchFamily="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902372" cy="4123479"/>
          </a:xfrm>
        </p:spPr>
        <p:txBody>
          <a:bodyPr>
            <a:normAutofit fontScale="85000" lnSpcReduction="20000"/>
          </a:bodyPr>
          <a:lstStyle/>
          <a:p>
            <a:r>
              <a:rPr lang="en-GB" sz="2100" dirty="0">
                <a:solidFill>
                  <a:schemeClr val="bg1"/>
                </a:solidFill>
                <a:latin typeface="SassoonPrimaryInfant" pitchFamily="2" charset="0"/>
              </a:rPr>
              <a:t>Spellings are words linked to linguistic phonics lessons. High frequency words are also included. Friday focus will test how well children have learnt their spellings.</a:t>
            </a:r>
          </a:p>
          <a:p>
            <a:r>
              <a:rPr lang="en-GB" sz="2100" dirty="0">
                <a:solidFill>
                  <a:schemeClr val="bg1"/>
                </a:solidFill>
                <a:latin typeface="SassoonPrimaryInfant" pitchFamily="2" charset="0"/>
              </a:rPr>
              <a:t>Reading/ Literacy/ </a:t>
            </a:r>
            <a:r>
              <a:rPr lang="en-GB" sz="2100" dirty="0" smtClean="0">
                <a:solidFill>
                  <a:schemeClr val="bg1"/>
                </a:solidFill>
                <a:latin typeface="SassoonPrimaryInfant" pitchFamily="2" charset="0"/>
              </a:rPr>
              <a:t>Numeracy</a:t>
            </a:r>
            <a:r>
              <a:rPr lang="en-GB" sz="2100" dirty="0">
                <a:solidFill>
                  <a:schemeClr val="bg1"/>
                </a:solidFill>
                <a:latin typeface="SassoonPrimaryInfant" pitchFamily="2" charset="0"/>
              </a:rPr>
              <a:t>/ </a:t>
            </a:r>
            <a:r>
              <a:rPr lang="en-GB" sz="2100" dirty="0" smtClean="0">
                <a:solidFill>
                  <a:schemeClr val="bg1"/>
                </a:solidFill>
                <a:latin typeface="SassoonPrimaryInfant" pitchFamily="2" charset="0"/>
              </a:rPr>
              <a:t>Topic </a:t>
            </a:r>
            <a:r>
              <a:rPr lang="en-GB" sz="2100" dirty="0">
                <a:solidFill>
                  <a:schemeClr val="bg1"/>
                </a:solidFill>
                <a:latin typeface="SassoonPrimaryInfant" pitchFamily="2" charset="0"/>
              </a:rPr>
              <a:t>work.</a:t>
            </a:r>
          </a:p>
          <a:p>
            <a:r>
              <a:rPr lang="en-GB" sz="2100" dirty="0">
                <a:solidFill>
                  <a:schemeClr val="bg1"/>
                </a:solidFill>
                <a:latin typeface="SassoonPrimaryInfant" pitchFamily="2" charset="0"/>
              </a:rPr>
              <a:t>You should supervise your child to complete their </a:t>
            </a:r>
            <a:r>
              <a:rPr lang="en-GB" sz="2100" dirty="0" smtClean="0">
                <a:solidFill>
                  <a:schemeClr val="bg1"/>
                </a:solidFill>
                <a:latin typeface="SassoonPrimaryInfant" pitchFamily="2" charset="0"/>
              </a:rPr>
              <a:t>homework, </a:t>
            </a:r>
            <a:r>
              <a:rPr lang="en-GB" sz="2100" dirty="0">
                <a:solidFill>
                  <a:schemeClr val="bg1"/>
                </a:solidFill>
                <a:latin typeface="SassoonPrimaryInfant" pitchFamily="2" charset="0"/>
              </a:rPr>
              <a:t>to ensure they have completed it to the best of their ability and sign each homework. </a:t>
            </a:r>
          </a:p>
          <a:p>
            <a:r>
              <a:rPr lang="en-GB" sz="2100" dirty="0">
                <a:solidFill>
                  <a:schemeClr val="bg1"/>
                </a:solidFill>
                <a:latin typeface="SassoonPrimaryInfant" pitchFamily="2" charset="0"/>
              </a:rPr>
              <a:t>Reading – The children will receive a new reading book on a Monday and a Wednesday. Please ensure these books are returned to school each </a:t>
            </a:r>
            <a:r>
              <a:rPr lang="en-GB" sz="2100" dirty="0" smtClean="0">
                <a:solidFill>
                  <a:schemeClr val="bg1"/>
                </a:solidFill>
                <a:latin typeface="SassoonPrimaryInfant" pitchFamily="2" charset="0"/>
              </a:rPr>
              <a:t>week. </a:t>
            </a:r>
            <a:r>
              <a:rPr lang="en-GB" sz="2100" dirty="0">
                <a:solidFill>
                  <a:schemeClr val="bg1"/>
                </a:solidFill>
                <a:latin typeface="SassoonPrimaryInfant" pitchFamily="2" charset="0"/>
              </a:rPr>
              <a:t>It is important to </a:t>
            </a:r>
            <a:r>
              <a:rPr lang="en-GB" sz="2100" dirty="0" smtClean="0">
                <a:solidFill>
                  <a:schemeClr val="bg1"/>
                </a:solidFill>
                <a:latin typeface="SassoonPrimaryInfant" pitchFamily="2" charset="0"/>
              </a:rPr>
              <a:t>complete the reading homework each </a:t>
            </a:r>
            <a:r>
              <a:rPr lang="en-GB" sz="2100" dirty="0" smtClean="0">
                <a:solidFill>
                  <a:schemeClr val="bg1"/>
                </a:solidFill>
                <a:latin typeface="SassoonPrimaryInfant" pitchFamily="2" charset="0"/>
              </a:rPr>
              <a:t>week, </a:t>
            </a:r>
            <a:r>
              <a:rPr lang="en-GB" sz="2100" dirty="0" smtClean="0">
                <a:solidFill>
                  <a:schemeClr val="bg1"/>
                </a:solidFill>
                <a:latin typeface="SassoonPrimaryInfant" pitchFamily="2" charset="0"/>
              </a:rPr>
              <a:t>so we ask that you read their </a:t>
            </a:r>
            <a:r>
              <a:rPr lang="en-GB" sz="2100" dirty="0">
                <a:solidFill>
                  <a:schemeClr val="bg1"/>
                </a:solidFill>
                <a:latin typeface="SassoonPrimaryInfant" pitchFamily="2" charset="0"/>
              </a:rPr>
              <a:t>reading homework aloud </a:t>
            </a:r>
            <a:r>
              <a:rPr lang="en-GB" sz="2100" dirty="0" smtClean="0">
                <a:solidFill>
                  <a:schemeClr val="bg1"/>
                </a:solidFill>
                <a:latin typeface="SassoonPrimaryInfant" pitchFamily="2" charset="0"/>
              </a:rPr>
              <a:t>with them, </a:t>
            </a:r>
            <a:r>
              <a:rPr lang="en-GB" sz="2100" dirty="0">
                <a:solidFill>
                  <a:schemeClr val="bg1"/>
                </a:solidFill>
                <a:latin typeface="SassoonPrimaryInfant" pitchFamily="2" charset="0"/>
              </a:rPr>
              <a:t>even in P4. </a:t>
            </a:r>
          </a:p>
          <a:p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579706" y="2175137"/>
            <a:ext cx="4184034" cy="3880773"/>
          </a:xfrm>
        </p:spPr>
        <p:txBody>
          <a:bodyPr>
            <a:normAutofit fontScale="85000" lnSpcReduction="20000"/>
          </a:bodyPr>
          <a:lstStyle/>
          <a:p>
            <a:r>
              <a:rPr lang="en-GB" sz="2100" dirty="0">
                <a:solidFill>
                  <a:schemeClr val="bg1"/>
                </a:solidFill>
                <a:latin typeface="SassoonPrimaryInfant" pitchFamily="2" charset="0"/>
              </a:rPr>
              <a:t>Monday night- Spellings and Mental Maths. Some Mondays they will also be asked to complete an ICT homework.</a:t>
            </a:r>
          </a:p>
          <a:p>
            <a:endParaRPr lang="en-GB" sz="2100" dirty="0">
              <a:solidFill>
                <a:schemeClr val="bg1"/>
              </a:solidFill>
              <a:latin typeface="SassoonPrimaryInfant" pitchFamily="2" charset="0"/>
            </a:endParaRPr>
          </a:p>
          <a:p>
            <a:r>
              <a:rPr lang="en-GB" sz="2100" dirty="0">
                <a:solidFill>
                  <a:schemeClr val="bg1"/>
                </a:solidFill>
                <a:latin typeface="SassoonPrimaryInfant" pitchFamily="2" charset="0"/>
              </a:rPr>
              <a:t>Tuesday and Wednesday night- Literacy/ Numeracy/ Topic</a:t>
            </a:r>
          </a:p>
          <a:p>
            <a:endParaRPr lang="en-GB" sz="2100" dirty="0">
              <a:solidFill>
                <a:schemeClr val="bg1"/>
              </a:solidFill>
              <a:latin typeface="SassoonPrimaryInfant" pitchFamily="2" charset="0"/>
            </a:endParaRPr>
          </a:p>
          <a:p>
            <a:r>
              <a:rPr lang="en-GB" sz="2100" dirty="0">
                <a:solidFill>
                  <a:schemeClr val="bg1"/>
                </a:solidFill>
                <a:latin typeface="SassoonPrimaryInfant" pitchFamily="2" charset="0"/>
              </a:rPr>
              <a:t>Thursday night is a revision night for their Friday Focus. </a:t>
            </a:r>
          </a:p>
          <a:p>
            <a:endParaRPr lang="en-GB" dirty="0"/>
          </a:p>
        </p:txBody>
      </p:sp>
      <p:pic>
        <p:nvPicPr>
          <p:cNvPr id="3" name="Picture 2" descr="5 Smiley Signs for the Classroom - Freeolog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4686300"/>
            <a:ext cx="28194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/>
          <p:cNvPicPr/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2269864" cy="1925619"/>
          </a:xfrm>
          <a:prstGeom prst="rect">
            <a:avLst/>
          </a:prstGeom>
        </p:spPr>
      </p:pic>
      <p:pic>
        <p:nvPicPr>
          <p:cNvPr id="68" name="Picture 67"/>
          <p:cNvPicPr/>
          <p:nvPr/>
        </p:nvPicPr>
        <p:blipFill>
          <a:blip r:embed="rId2"/>
          <a:stretch>
            <a:fillRect/>
          </a:stretch>
        </p:blipFill>
        <p:spPr>
          <a:xfrm>
            <a:off x="9922136" y="-1"/>
            <a:ext cx="2269864" cy="1925619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560782" y="131811"/>
            <a:ext cx="5260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P3 Equipment List</a:t>
            </a:r>
            <a:endParaRPr lang="en-GB" sz="4800" dirty="0"/>
          </a:p>
        </p:txBody>
      </p:sp>
      <p:sp>
        <p:nvSpPr>
          <p:cNvPr id="70" name="Rectangle 69"/>
          <p:cNvSpPr/>
          <p:nvPr/>
        </p:nvSpPr>
        <p:spPr>
          <a:xfrm>
            <a:off x="3637878" y="950349"/>
            <a:ext cx="5323243" cy="1642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>
              <a:lnSpc>
                <a:spcPct val="107000"/>
              </a:lnSpc>
              <a:spcAft>
                <a:spcPts val="5"/>
              </a:spcAft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P3 children should bring the following items with them in the new term. </a:t>
            </a:r>
            <a:endParaRPr lang="en-GB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553335">
              <a:lnSpc>
                <a:spcPct val="107000"/>
              </a:lnSpc>
              <a:spcAft>
                <a:spcPts val="2225"/>
              </a:spcAft>
            </a:pPr>
            <a:r>
              <a:rPr lang="en-GB" sz="500" dirty="0">
                <a:solidFill>
                  <a:srgbClr val="00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350" indent="-6350">
              <a:lnSpc>
                <a:spcPct val="107000"/>
              </a:lnSpc>
              <a:spcAft>
                <a:spcPts val="810"/>
              </a:spcAft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Please make sure everything is labelled with your child’s name. </a:t>
            </a:r>
            <a:endParaRPr lang="en-GB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920675" y="3314312"/>
            <a:ext cx="3722147" cy="3158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HB pencils  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70"/>
              </a:spcAft>
            </a:pP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Rubber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70"/>
              </a:spcAft>
            </a:pP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Sharpener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70"/>
              </a:spcAft>
            </a:pP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Glue </a:t>
            </a: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Stick x3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70"/>
              </a:spcAft>
            </a:pP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Packet of colouring pencils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70"/>
              </a:spcAft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642822" y="3318652"/>
            <a:ext cx="6096000" cy="16254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1 packet of whiteboard markers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55"/>
              </a:spcAft>
            </a:pP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Tissues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60"/>
              </a:spcAft>
            </a:pP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02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Small individual bottle of hand sanitizer 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383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/>
          <p:cNvPicPr/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2269864" cy="1925619"/>
          </a:xfrm>
          <a:prstGeom prst="rect">
            <a:avLst/>
          </a:prstGeom>
        </p:spPr>
      </p:pic>
      <p:pic>
        <p:nvPicPr>
          <p:cNvPr id="68" name="Picture 67"/>
          <p:cNvPicPr/>
          <p:nvPr/>
        </p:nvPicPr>
        <p:blipFill>
          <a:blip r:embed="rId2"/>
          <a:stretch>
            <a:fillRect/>
          </a:stretch>
        </p:blipFill>
        <p:spPr>
          <a:xfrm>
            <a:off x="9922136" y="-1"/>
            <a:ext cx="2269864" cy="1925619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560782" y="131811"/>
            <a:ext cx="5260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P4 Equipment List</a:t>
            </a:r>
            <a:endParaRPr lang="en-GB" sz="4800" dirty="0"/>
          </a:p>
        </p:txBody>
      </p:sp>
      <p:sp>
        <p:nvSpPr>
          <p:cNvPr id="70" name="Rectangle 69"/>
          <p:cNvSpPr/>
          <p:nvPr/>
        </p:nvSpPr>
        <p:spPr>
          <a:xfrm>
            <a:off x="3637878" y="950349"/>
            <a:ext cx="5323243" cy="1642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>
              <a:lnSpc>
                <a:spcPct val="107000"/>
              </a:lnSpc>
              <a:spcAft>
                <a:spcPts val="5"/>
              </a:spcAft>
            </a:pPr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P4 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children should bring the following items with them in the new term. </a:t>
            </a:r>
            <a:endParaRPr lang="en-GB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553335">
              <a:lnSpc>
                <a:spcPct val="107000"/>
              </a:lnSpc>
              <a:spcAft>
                <a:spcPts val="2225"/>
              </a:spcAft>
            </a:pPr>
            <a:r>
              <a:rPr lang="en-GB" sz="500" dirty="0">
                <a:solidFill>
                  <a:srgbClr val="00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350" indent="-6350">
              <a:lnSpc>
                <a:spcPct val="107000"/>
              </a:lnSpc>
              <a:spcAft>
                <a:spcPts val="810"/>
              </a:spcAft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Please make sure everything is labelled with your child’s name. </a:t>
            </a:r>
            <a:endParaRPr lang="en-GB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920675" y="3314312"/>
            <a:ext cx="3722147" cy="3158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HB pencils  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70"/>
              </a:spcAft>
            </a:pP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Rubber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70"/>
              </a:spcAft>
            </a:pP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Sharpener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70"/>
              </a:spcAft>
            </a:pP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Glue </a:t>
            </a: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Stick x3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70"/>
              </a:spcAft>
            </a:pP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Packet of colouring pencils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70"/>
              </a:spcAft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642822" y="3318652"/>
            <a:ext cx="6096000" cy="22181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1 packet of whiteboard markers </a:t>
            </a:r>
            <a:r>
              <a:rPr lang="en-GB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/>
            </a:r>
            <a:br>
              <a:rPr lang="en-GB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</a:br>
            <a:endParaRPr lang="en-GB" dirty="0" smtClean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30cm ruler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55"/>
              </a:spcAft>
            </a:pP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Tissues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ct val="107000"/>
              </a:lnSpc>
              <a:spcAft>
                <a:spcPts val="160"/>
              </a:spcAft>
            </a:pP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 </a:t>
            </a:r>
            <a:endParaRPr lang="en-GB" sz="1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025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➢"/>
            </a:pPr>
            <a:r>
              <a:rPr lang="en-GB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Small individual bottle of hand sanitizer  </a:t>
            </a:r>
            <a:endParaRPr lang="en-GB" sz="1200" dirty="0">
              <a:solidFill>
                <a:srgbClr val="7030A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5007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u="sng" dirty="0" smtClean="0">
                <a:solidFill>
                  <a:srgbClr val="0070C0"/>
                </a:solidFill>
                <a:latin typeface="SassoonPrimaryInfant" pitchFamily="2" charset="0"/>
              </a:rPr>
              <a:t>A few more points!</a:t>
            </a:r>
            <a:endParaRPr lang="en-GB" sz="6600" b="1" u="sng" dirty="0">
              <a:solidFill>
                <a:srgbClr val="0070C0"/>
              </a:solidFill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7" y="2163173"/>
            <a:ext cx="9533964" cy="4038126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  <a:latin typeface="SassoonPrimaryInfant" pitchFamily="2" charset="0"/>
              </a:rPr>
              <a:t>Please ensure all school items are clearly labelled. </a:t>
            </a:r>
            <a:endParaRPr lang="en-GB" dirty="0" smtClean="0">
              <a:solidFill>
                <a:schemeClr val="bg1"/>
              </a:solidFill>
              <a:latin typeface="SassoonPrimaryInfant" pitchFamily="2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  <a:latin typeface="SassoonPrimaryInfant" pitchFamily="2" charset="0"/>
              </a:rPr>
              <a:t>Check your child’s schoolbag regularly for notes.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  <a:latin typeface="SassoonPrimaryInfant" pitchFamily="2" charset="0"/>
              </a:rPr>
              <a:t>Parent/ teacher meetings will take place in October and </a:t>
            </a:r>
            <a:r>
              <a:rPr lang="en-GB" dirty="0" smtClean="0">
                <a:solidFill>
                  <a:schemeClr val="bg1"/>
                </a:solidFill>
                <a:latin typeface="SassoonPrimaryInfant" pitchFamily="2" charset="0"/>
              </a:rPr>
              <a:t>February</a:t>
            </a:r>
            <a:r>
              <a:rPr lang="en-GB" dirty="0">
                <a:solidFill>
                  <a:schemeClr val="bg1"/>
                </a:solidFill>
                <a:latin typeface="SassoonPrimaryInfant" pitchFamily="2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SassoonPrimaryInfant" pitchFamily="2" charset="0"/>
              </a:rPr>
              <a:t>(more information to follow.) </a:t>
            </a:r>
            <a:endParaRPr lang="en-GB" dirty="0" smtClean="0">
              <a:solidFill>
                <a:schemeClr val="bg1"/>
              </a:solidFill>
              <a:latin typeface="SassoonPrimaryInfant" pitchFamily="2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  <a:latin typeface="SassoonPrimaryInfant" pitchFamily="2" charset="0"/>
              </a:rPr>
              <a:t>If you need to contact us, please email </a:t>
            </a:r>
            <a:r>
              <a:rPr lang="en-GB" dirty="0" smtClean="0">
                <a:hlinkClick r:id="rId2"/>
              </a:rPr>
              <a:t>info@Loughriesips.newtownards.ni.sch.uk</a:t>
            </a:r>
            <a:r>
              <a:rPr lang="en-GB" b="1" dirty="0" smtClean="0">
                <a:solidFill>
                  <a:schemeClr val="bg1"/>
                </a:solidFill>
                <a:latin typeface="SassoonPrimaryInfant" pitchFamily="2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SassoonPrimaryInfant" pitchFamily="2" charset="0"/>
              </a:rPr>
              <a:t>and we will get back to you asap.</a:t>
            </a:r>
            <a:endParaRPr lang="en-GB" dirty="0" smtClean="0">
              <a:solidFill>
                <a:schemeClr val="bg1"/>
              </a:solidFill>
              <a:latin typeface="SassoonPrimaryInfant" pitchFamily="2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  <a:latin typeface="SassoonPrimaryInfant" pitchFamily="2" charset="0"/>
              </a:rPr>
              <a:t>An </a:t>
            </a:r>
            <a:r>
              <a:rPr lang="en-GB" dirty="0" smtClean="0">
                <a:solidFill>
                  <a:schemeClr val="bg1"/>
                </a:solidFill>
                <a:latin typeface="SassoonPrimaryInfant" pitchFamily="2" charset="0"/>
              </a:rPr>
              <a:t>end of year report is provided in June</a:t>
            </a:r>
            <a:r>
              <a:rPr lang="en-GB" dirty="0" smtClean="0">
                <a:solidFill>
                  <a:schemeClr val="bg1"/>
                </a:solidFill>
                <a:latin typeface="SassoonPrimaryInfant" pitchFamily="2" charset="0"/>
              </a:rPr>
              <a:t>.</a:t>
            </a:r>
            <a:endParaRPr lang="en-GB" dirty="0" smtClean="0">
              <a:solidFill>
                <a:schemeClr val="bg1"/>
              </a:solidFill>
              <a:latin typeface="SassoonPrimaryInfant" pitchFamily="2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  <a:latin typeface="SassoonPrimaryInfant" pitchFamily="2" charset="0"/>
              </a:rPr>
              <a:t>Your child will learn best if you work and communicate with us and us with you! </a:t>
            </a:r>
          </a:p>
          <a:p>
            <a:endParaRPr lang="en-GB" dirty="0">
              <a:solidFill>
                <a:schemeClr val="bg1"/>
              </a:solidFill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4000" dirty="0" smtClean="0">
                <a:solidFill>
                  <a:schemeClr val="bg1"/>
                </a:solidFill>
                <a:latin typeface="SassoonPrimaryInfant" pitchFamily="2" charset="0"/>
              </a:rPr>
              <a:t>ENJOY P3/4!!</a:t>
            </a:r>
            <a:endParaRPr lang="en-GB" sz="4000" dirty="0">
              <a:solidFill>
                <a:schemeClr val="bg1"/>
              </a:solidFill>
              <a:latin typeface="SassoonPrimaryInfant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2837" y="5340320"/>
            <a:ext cx="1329163" cy="151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896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913" y="74022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8000" b="1" u="sng" dirty="0" smtClean="0">
                <a:solidFill>
                  <a:srgbClr val="0070C0"/>
                </a:solidFill>
                <a:latin typeface="SassoonPrimaryInfant" pitchFamily="2" charset="0"/>
              </a:rPr>
              <a:t>School Uniform </a:t>
            </a:r>
            <a:endParaRPr lang="en-GB" sz="8000" b="1" u="sng" dirty="0">
              <a:solidFill>
                <a:srgbClr val="0070C0"/>
              </a:solidFill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10" y="2712386"/>
            <a:ext cx="5131141" cy="322596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2600" b="1" u="sng" dirty="0" smtClean="0">
                <a:solidFill>
                  <a:schemeClr val="bg2"/>
                </a:solidFill>
                <a:latin typeface="SassoonPrimaryInfant" pitchFamily="2" charset="0"/>
              </a:rPr>
              <a:t>Girls</a:t>
            </a: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600" b="1" dirty="0">
                <a:solidFill>
                  <a:schemeClr val="bg2"/>
                </a:solidFill>
                <a:latin typeface="SassoonPrimaryInfant" pitchFamily="2" charset="0"/>
              </a:rPr>
              <a:t>Grey skirt</a:t>
            </a: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600" b="1" dirty="0">
                <a:solidFill>
                  <a:schemeClr val="bg2"/>
                </a:solidFill>
                <a:latin typeface="SassoonPrimaryInfant" pitchFamily="2" charset="0"/>
              </a:rPr>
              <a:t>White polo shirt with school logo</a:t>
            </a: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600" b="1" dirty="0">
                <a:solidFill>
                  <a:schemeClr val="bg2"/>
                </a:solidFill>
                <a:latin typeface="SassoonPrimaryInfant" pitchFamily="2" charset="0"/>
              </a:rPr>
              <a:t>Red sweatshirt with school logo</a:t>
            </a: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600" b="1" dirty="0">
                <a:solidFill>
                  <a:schemeClr val="bg2"/>
                </a:solidFill>
                <a:latin typeface="SassoonPrimaryInfant" pitchFamily="2" charset="0"/>
              </a:rPr>
              <a:t>White/grey socks or red/grey tights</a:t>
            </a: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600" b="1" dirty="0">
                <a:solidFill>
                  <a:schemeClr val="bg2"/>
                </a:solidFill>
                <a:latin typeface="SassoonPrimaryInfant" pitchFamily="2" charset="0"/>
              </a:rPr>
              <a:t>Black shoes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0495" y="2861473"/>
            <a:ext cx="5138317" cy="2927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800" b="1" u="sng" dirty="0" smtClean="0">
                <a:solidFill>
                  <a:schemeClr val="bg2"/>
                </a:solidFill>
                <a:latin typeface="SassoonPrimaryInfant" pitchFamily="2" charset="0"/>
              </a:rPr>
              <a:t>Boys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chemeClr val="bg2"/>
                </a:solidFill>
                <a:latin typeface="SassoonPrimaryInfant" pitchFamily="2" charset="0"/>
              </a:rPr>
              <a:t>Grey trousers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chemeClr val="bg2"/>
                </a:solidFill>
                <a:latin typeface="SassoonPrimaryInfant" pitchFamily="2" charset="0"/>
              </a:rPr>
              <a:t>White polo shirt with school logo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chemeClr val="bg2"/>
                </a:solidFill>
                <a:latin typeface="SassoonPrimaryInfant" pitchFamily="2" charset="0"/>
              </a:rPr>
              <a:t>Red sweatshirt with school logo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chemeClr val="bg2"/>
                </a:solidFill>
                <a:latin typeface="SassoonPrimaryInfant" pitchFamily="2" charset="0"/>
              </a:rPr>
              <a:t>White/grey socks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chemeClr val="bg2"/>
                </a:solidFill>
                <a:latin typeface="SassoonPrimaryInfant" pitchFamily="2" charset="0"/>
              </a:rPr>
              <a:t>Black </a:t>
            </a:r>
            <a:r>
              <a:rPr lang="en-GB" sz="2800" b="1" dirty="0" smtClean="0">
                <a:solidFill>
                  <a:schemeClr val="bg2"/>
                </a:solidFill>
                <a:latin typeface="SassoonPrimaryInfant" pitchFamily="2" charset="0"/>
              </a:rPr>
              <a:t>shoes</a:t>
            </a:r>
          </a:p>
          <a:p>
            <a:pPr marL="0" indent="0">
              <a:buNone/>
            </a:pPr>
            <a:endParaRPr lang="en-GB" sz="2800" b="1" dirty="0">
              <a:solidFill>
                <a:schemeClr val="bg2"/>
              </a:solidFill>
              <a:latin typeface="SassoonPrimaryInfant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90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u="sng" dirty="0" smtClean="0">
                <a:solidFill>
                  <a:srgbClr val="0070C0"/>
                </a:solidFill>
                <a:latin typeface="SassoonPrimaryInfant" pitchFamily="2" charset="0"/>
              </a:rPr>
              <a:t>Break and Lunch</a:t>
            </a:r>
            <a:endParaRPr lang="en-GB" sz="6600" b="1" u="sng" dirty="0">
              <a:solidFill>
                <a:srgbClr val="0070C0"/>
              </a:solidFill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61" y="1787364"/>
            <a:ext cx="8877213" cy="4856031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n-GB" sz="6000" b="1" dirty="0">
                <a:solidFill>
                  <a:schemeClr val="bg2"/>
                </a:solidFill>
                <a:latin typeface="SassoonPrimaryInfant" pitchFamily="2" charset="0"/>
              </a:rPr>
              <a:t>Break Time </a:t>
            </a: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GB" sz="6000" dirty="0">
                <a:solidFill>
                  <a:schemeClr val="bg2"/>
                </a:solidFill>
                <a:latin typeface="SassoonPrimaryInfant" pitchFamily="2" charset="0"/>
              </a:rPr>
              <a:t>Children are encouraged to eat a healthy break in </a:t>
            </a:r>
            <a:r>
              <a:rPr lang="en-GB" sz="6000" dirty="0" smtClean="0">
                <a:solidFill>
                  <a:schemeClr val="bg2"/>
                </a:solidFill>
                <a:latin typeface="SassoonPrimaryInfant" pitchFamily="2" charset="0"/>
              </a:rPr>
              <a:t>class from Monday to Thursday and can bring a small treat in on Friday. </a:t>
            </a:r>
            <a:endParaRPr lang="en-GB" sz="6000" dirty="0">
              <a:solidFill>
                <a:schemeClr val="bg2"/>
              </a:solidFill>
              <a:latin typeface="SassoonPrimaryInfant" pitchFamily="2" charset="0"/>
            </a:endParaRPr>
          </a:p>
          <a:p>
            <a:pPr marL="0" indent="0" algn="just">
              <a:buNone/>
            </a:pPr>
            <a:endParaRPr lang="en-GB" sz="6000" b="1" dirty="0" smtClean="0">
              <a:solidFill>
                <a:schemeClr val="bg2"/>
              </a:solidFill>
              <a:latin typeface="SassoonPrimaryInfant" pitchFamily="2" charset="0"/>
            </a:endParaRPr>
          </a:p>
          <a:p>
            <a:pPr marL="0" indent="0" algn="just">
              <a:buNone/>
            </a:pPr>
            <a:r>
              <a:rPr lang="en-GB" sz="6000" b="1" dirty="0" smtClean="0">
                <a:solidFill>
                  <a:schemeClr val="bg2"/>
                </a:solidFill>
                <a:latin typeface="SassoonPrimaryInfant" pitchFamily="2" charset="0"/>
              </a:rPr>
              <a:t>Lunch </a:t>
            </a:r>
            <a:r>
              <a:rPr lang="en-GB" sz="6000" b="1" dirty="0">
                <a:solidFill>
                  <a:schemeClr val="bg2"/>
                </a:solidFill>
                <a:latin typeface="SassoonPrimaryInfant" pitchFamily="2" charset="0"/>
              </a:rPr>
              <a:t>Time</a:t>
            </a: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GB" sz="6000" dirty="0">
                <a:solidFill>
                  <a:schemeClr val="bg2"/>
                </a:solidFill>
                <a:latin typeface="SassoonPrimaryInfant" pitchFamily="2" charset="0"/>
              </a:rPr>
              <a:t>School </a:t>
            </a:r>
            <a:r>
              <a:rPr lang="en-GB" sz="6000" dirty="0" smtClean="0">
                <a:solidFill>
                  <a:schemeClr val="bg2"/>
                </a:solidFill>
                <a:latin typeface="SassoonPrimaryInfant" pitchFamily="2" charset="0"/>
              </a:rPr>
              <a:t>dinners </a:t>
            </a:r>
            <a:r>
              <a:rPr lang="en-GB" sz="6000" dirty="0">
                <a:solidFill>
                  <a:schemeClr val="bg2"/>
                </a:solidFill>
                <a:latin typeface="SassoonPrimaryInfant" pitchFamily="2" charset="0"/>
              </a:rPr>
              <a:t>are served daily in the canteen </a:t>
            </a:r>
            <a:r>
              <a:rPr lang="en-GB" sz="6000" dirty="0" smtClean="0">
                <a:solidFill>
                  <a:schemeClr val="bg2"/>
                </a:solidFill>
                <a:latin typeface="SassoonPrimaryInfant" pitchFamily="2" charset="0"/>
              </a:rPr>
              <a:t>and can be booked via School </a:t>
            </a:r>
            <a:r>
              <a:rPr lang="en-GB" sz="6000" dirty="0">
                <a:solidFill>
                  <a:schemeClr val="bg2"/>
                </a:solidFill>
                <a:latin typeface="SassoonPrimaryInfant" pitchFamily="2" charset="0"/>
              </a:rPr>
              <a:t>M</a:t>
            </a:r>
            <a:r>
              <a:rPr lang="en-GB" sz="6000" dirty="0" smtClean="0">
                <a:solidFill>
                  <a:schemeClr val="bg2"/>
                </a:solidFill>
                <a:latin typeface="SassoonPrimaryInfant" pitchFamily="2" charset="0"/>
              </a:rPr>
              <a:t>oney. </a:t>
            </a:r>
            <a:endParaRPr lang="en-GB" sz="6000" dirty="0" smtClean="0">
              <a:solidFill>
                <a:schemeClr val="bg2"/>
              </a:solidFill>
              <a:latin typeface="SassoonPrimaryInfant" pitchFamily="2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GB" sz="6000" dirty="0" smtClean="0">
                <a:solidFill>
                  <a:schemeClr val="bg2"/>
                </a:solidFill>
                <a:latin typeface="SassoonPrimaryInfant" pitchFamily="2" charset="0"/>
              </a:rPr>
              <a:t>Dinners will start on Wednesday 1</a:t>
            </a:r>
            <a:r>
              <a:rPr lang="en-GB" sz="6000" baseline="30000" dirty="0" smtClean="0">
                <a:solidFill>
                  <a:schemeClr val="bg2"/>
                </a:solidFill>
                <a:latin typeface="SassoonPrimaryInfant" pitchFamily="2" charset="0"/>
              </a:rPr>
              <a:t>st</a:t>
            </a:r>
            <a:r>
              <a:rPr lang="en-GB" sz="6000" dirty="0" smtClean="0">
                <a:solidFill>
                  <a:schemeClr val="bg2"/>
                </a:solidFill>
                <a:latin typeface="SassoonPrimaryInfant" pitchFamily="2" charset="0"/>
              </a:rPr>
              <a:t>  September</a:t>
            </a: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GB" sz="6000" dirty="0" smtClean="0">
                <a:solidFill>
                  <a:schemeClr val="bg2"/>
                </a:solidFill>
                <a:latin typeface="SassoonPrimaryInfant" pitchFamily="2" charset="0"/>
              </a:rPr>
              <a:t>Children </a:t>
            </a:r>
            <a:r>
              <a:rPr lang="en-GB" sz="6000" dirty="0">
                <a:solidFill>
                  <a:schemeClr val="bg2"/>
                </a:solidFill>
                <a:latin typeface="SassoonPrimaryInfant" pitchFamily="2" charset="0"/>
              </a:rPr>
              <a:t>who prefer a packed lunch are supervised in  </a:t>
            </a:r>
            <a:r>
              <a:rPr lang="en-GB" sz="6000" dirty="0" smtClean="0">
                <a:solidFill>
                  <a:schemeClr val="bg2"/>
                </a:solidFill>
                <a:latin typeface="SassoonPrimaryInfant" pitchFamily="2" charset="0"/>
              </a:rPr>
              <a:t>                          their </a:t>
            </a:r>
            <a:r>
              <a:rPr lang="en-GB" sz="6000" dirty="0">
                <a:solidFill>
                  <a:schemeClr val="bg2"/>
                </a:solidFill>
                <a:latin typeface="SassoonPrimaryInfant" pitchFamily="2" charset="0"/>
              </a:rPr>
              <a:t>classroom</a:t>
            </a:r>
            <a:endParaRPr lang="en-GB" sz="6000" dirty="0" smtClean="0">
              <a:solidFill>
                <a:schemeClr val="bg2"/>
              </a:solidFill>
              <a:latin typeface="SassoonPrimaryInfant" pitchFamily="2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GB" sz="3600" dirty="0" smtClean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en-GB" sz="2000" dirty="0"/>
          </a:p>
        </p:txBody>
      </p:sp>
      <p:pic>
        <p:nvPicPr>
          <p:cNvPr id="4" name="Picture 3" descr="Snack Time by RcCorp on DeviantAr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96" y="4411144"/>
            <a:ext cx="1891004" cy="244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5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u="sng" dirty="0">
                <a:solidFill>
                  <a:srgbClr val="0070C0"/>
                </a:solidFill>
                <a:latin typeface="SassoonPrimaryInfant" pitchFamily="2" charset="0"/>
              </a:rPr>
              <a:t>School Day </a:t>
            </a:r>
            <a:endParaRPr lang="en-GB" sz="6600" dirty="0">
              <a:solidFill>
                <a:srgbClr val="0070C0"/>
              </a:solidFill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GB" sz="2400" b="1" dirty="0" smtClean="0">
              <a:solidFill>
                <a:schemeClr val="bg1"/>
              </a:solidFill>
              <a:latin typeface="SassoonPrimaryInfant" pitchFamily="2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P3/4 can be dropped off in the Key Stage 2 Playground each morning from 8.45am. </a:t>
            </a: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 </a:t>
            </a:r>
            <a:endParaRPr lang="en-GB" sz="2400" b="1" dirty="0">
              <a:solidFill>
                <a:schemeClr val="bg1"/>
              </a:solidFill>
              <a:latin typeface="SassoonPrimaryInfant" pitchFamily="2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chemeClr val="bg1"/>
                </a:solidFill>
                <a:latin typeface="SassoonPrimaryInfant" pitchFamily="2" charset="0"/>
              </a:rPr>
              <a:t>P3 finish at </a:t>
            </a: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2pm each day and will </a:t>
            </a: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be </a:t>
            </a: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dismissed </a:t>
            </a:r>
            <a:r>
              <a:rPr lang="en-GB" sz="2400" b="1" dirty="0">
                <a:solidFill>
                  <a:schemeClr val="bg1"/>
                </a:solidFill>
                <a:latin typeface="SassoonPrimaryInfant" pitchFamily="2" charset="0"/>
              </a:rPr>
              <a:t>from </a:t>
            </a: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their classroom </a:t>
            </a:r>
            <a:r>
              <a:rPr lang="en-GB" sz="2400" b="1" dirty="0">
                <a:solidFill>
                  <a:schemeClr val="bg1"/>
                </a:solidFill>
                <a:latin typeface="SassoonPrimaryInfant" pitchFamily="2" charset="0"/>
              </a:rPr>
              <a:t>fire door.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chemeClr val="bg1"/>
                </a:solidFill>
                <a:latin typeface="SassoonPrimaryInfant" pitchFamily="2" charset="0"/>
              </a:rPr>
              <a:t>P4 finish at </a:t>
            </a: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3pm Monday – Thursday and 2pm on Friday. They will be dismissed </a:t>
            </a:r>
            <a:r>
              <a:rPr lang="en-GB" sz="2400" b="1" dirty="0">
                <a:solidFill>
                  <a:schemeClr val="bg1"/>
                </a:solidFill>
                <a:latin typeface="SassoonPrimaryInfant" pitchFamily="2" charset="0"/>
              </a:rPr>
              <a:t>from </a:t>
            </a: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their classroom fire door. </a:t>
            </a:r>
            <a:endParaRPr lang="en-GB" sz="2400" b="1" dirty="0">
              <a:solidFill>
                <a:schemeClr val="bg1"/>
              </a:solidFill>
              <a:latin typeface="SassoonPrimaryInfant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400" b="1" dirty="0">
              <a:solidFill>
                <a:schemeClr val="bg1"/>
              </a:solidFill>
              <a:latin typeface="SassoonPrimaryInfant" pitchFamily="2" charset="0"/>
            </a:endParaRP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5" name="Picture 4" descr="School Counselor Blog: School Counselor Blog Back to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29" y="4683967"/>
            <a:ext cx="2002971" cy="217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9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9053"/>
            <a:ext cx="8596668" cy="114455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u="sng" dirty="0" smtClean="0">
                <a:solidFill>
                  <a:srgbClr val="0070C0"/>
                </a:solidFill>
                <a:latin typeface="SassoonPrimaryInfant" pitchFamily="2" charset="0"/>
              </a:rPr>
              <a:t>Illness</a:t>
            </a:r>
            <a:endParaRPr lang="en-GB" sz="7200" u="sng" dirty="0">
              <a:solidFill>
                <a:srgbClr val="0070C0"/>
              </a:solidFill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2" y="1343608"/>
            <a:ext cx="9175793" cy="3545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18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If </a:t>
            </a:r>
            <a:r>
              <a:rPr lang="en-GB" sz="2400" b="1" dirty="0">
                <a:solidFill>
                  <a:schemeClr val="bg1"/>
                </a:solidFill>
                <a:latin typeface="SassoonPrimaryInfant" pitchFamily="2" charset="0"/>
              </a:rPr>
              <a:t>your child is ill they should remain at home. </a:t>
            </a: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/>
            </a:r>
            <a:b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</a:br>
            <a:endParaRPr lang="en-GB" sz="2400" b="1" dirty="0" smtClean="0">
              <a:solidFill>
                <a:schemeClr val="bg1"/>
              </a:solidFill>
              <a:latin typeface="SassoonPrimaryInfant" pitchFamily="2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chemeClr val="bg1"/>
                </a:solidFill>
                <a:latin typeface="SassoonPrimaryInfant" pitchFamily="2" charset="0"/>
              </a:rPr>
              <a:t>If they are well enough to attend school, but need to take medicine</a:t>
            </a:r>
            <a:r>
              <a:rPr lang="en-GB" sz="2400" b="1" i="1" dirty="0">
                <a:solidFill>
                  <a:schemeClr val="bg1"/>
                </a:solidFill>
                <a:latin typeface="SassoonPrimaryInfant" pitchFamily="2" charset="0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SassoonPrimaryInfant" pitchFamily="2" charset="0"/>
              </a:rPr>
              <a:t>please fill in an ‘Administration of Medicine’ form and hand it to Mrs Thompson/Mrs Rea as you drop your child off at school. Please note medicines cannot be administered without this consent. </a:t>
            </a: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/>
            </a:r>
            <a:b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</a:br>
            <a:endParaRPr lang="en-GB" sz="2400" b="1" dirty="0">
              <a:solidFill>
                <a:schemeClr val="bg1"/>
              </a:solidFill>
              <a:latin typeface="SassoonPrimaryInfant" pitchFamily="2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Please email the school on </a:t>
            </a:r>
            <a:r>
              <a:rPr lang="en-GB" sz="2400" dirty="0">
                <a:hlinkClick r:id="rId2"/>
              </a:rPr>
              <a:t>info@Loughriesips.newtownards.ni.sch.uk</a:t>
            </a:r>
            <a:r>
              <a:rPr lang="en-GB" sz="2400" b="1" dirty="0">
                <a:solidFill>
                  <a:schemeClr val="bg1"/>
                </a:solidFill>
                <a:latin typeface="SassoonPrimaryInfant" pitchFamily="2" charset="0"/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 about </a:t>
            </a: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all school absences- sickness or doctor/ dental appointment. </a:t>
            </a:r>
            <a:b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</a:br>
            <a:endParaRPr lang="en-GB" sz="2400" b="1" dirty="0" smtClean="0">
              <a:solidFill>
                <a:schemeClr val="bg1"/>
              </a:solidFill>
              <a:latin typeface="SassoonPrimaryInfant" pitchFamily="2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If </a:t>
            </a:r>
            <a:r>
              <a:rPr lang="en-GB" sz="2400" b="1" dirty="0">
                <a:solidFill>
                  <a:schemeClr val="bg1"/>
                </a:solidFill>
                <a:latin typeface="SassoonPrimaryInfant" pitchFamily="2" charset="0"/>
              </a:rPr>
              <a:t>you are taking your child out of </a:t>
            </a:r>
            <a:r>
              <a:rPr lang="en-GB" sz="2400" b="1" dirty="0" smtClean="0">
                <a:solidFill>
                  <a:schemeClr val="bg1"/>
                </a:solidFill>
                <a:latin typeface="SassoonPrimaryInfant" pitchFamily="2" charset="0"/>
              </a:rPr>
              <a:t>school </a:t>
            </a:r>
            <a:r>
              <a:rPr lang="en-GB" sz="2400" b="1" dirty="0">
                <a:solidFill>
                  <a:schemeClr val="bg1"/>
                </a:solidFill>
                <a:latin typeface="SassoonPrimaryInfant" pitchFamily="2" charset="0"/>
              </a:rPr>
              <a:t>during the school day, you need to sign them out of the book in the office.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b="1" dirty="0">
              <a:solidFill>
                <a:schemeClr val="bg1"/>
              </a:solidFill>
              <a:latin typeface="SassoonPrimaryInfant" pitchFamily="2" charset="0"/>
            </a:endParaRPr>
          </a:p>
        </p:txBody>
      </p:sp>
      <p:pic>
        <p:nvPicPr>
          <p:cNvPr id="4" name="Picture 3" descr="$ИΩψ FlΔKΣ ♂: $ick N $ou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034" y="4889240"/>
            <a:ext cx="2416391" cy="196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u="sng" dirty="0" smtClean="0">
                <a:solidFill>
                  <a:srgbClr val="0070C0"/>
                </a:solidFill>
                <a:latin typeface="SassoonPrimaryInfant" pitchFamily="2" charset="0"/>
              </a:rPr>
              <a:t>Literacy</a:t>
            </a:r>
            <a:endParaRPr lang="en-GB" sz="6600" u="sng" dirty="0">
              <a:solidFill>
                <a:srgbClr val="0070C0"/>
              </a:solidFill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126" y="2160589"/>
            <a:ext cx="4718304" cy="3310128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GB" dirty="0" smtClean="0">
                <a:solidFill>
                  <a:schemeClr val="bg1"/>
                </a:solidFill>
              </a:rPr>
              <a:t>Linguistic Phonics</a:t>
            </a:r>
          </a:p>
          <a:p>
            <a:pPr>
              <a:buClr>
                <a:srgbClr val="0070C0"/>
              </a:buClr>
            </a:pPr>
            <a:r>
              <a:rPr lang="en-GB" dirty="0" smtClean="0">
                <a:solidFill>
                  <a:schemeClr val="bg1"/>
                </a:solidFill>
              </a:rPr>
              <a:t>Stage 1- c-a-t, s-</a:t>
            </a:r>
            <a:r>
              <a:rPr lang="en-GB" dirty="0" err="1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-t, h-a-t</a:t>
            </a:r>
          </a:p>
          <a:p>
            <a:pPr>
              <a:buClr>
                <a:srgbClr val="0070C0"/>
              </a:buClr>
            </a:pPr>
            <a:r>
              <a:rPr lang="en-GB" dirty="0" smtClean="0">
                <a:solidFill>
                  <a:schemeClr val="bg1"/>
                </a:solidFill>
              </a:rPr>
              <a:t>Stage 2- j-u-m-p, f-r-o-g</a:t>
            </a:r>
          </a:p>
          <a:p>
            <a:pPr>
              <a:buClr>
                <a:srgbClr val="0070C0"/>
              </a:buClr>
            </a:pPr>
            <a:r>
              <a:rPr lang="en-GB" dirty="0" smtClean="0">
                <a:solidFill>
                  <a:schemeClr val="bg1"/>
                </a:solidFill>
              </a:rPr>
              <a:t>Stage 3- picnic, Belfast</a:t>
            </a:r>
          </a:p>
          <a:p>
            <a:pPr>
              <a:buClr>
                <a:srgbClr val="0070C0"/>
              </a:buClr>
            </a:pPr>
            <a:r>
              <a:rPr lang="en-GB" dirty="0" smtClean="0">
                <a:solidFill>
                  <a:schemeClr val="bg1"/>
                </a:solidFill>
              </a:rPr>
              <a:t>Stage 4- </a:t>
            </a:r>
            <a:r>
              <a:rPr lang="en-GB" dirty="0" err="1" smtClean="0">
                <a:solidFill>
                  <a:schemeClr val="bg1"/>
                </a:solidFill>
              </a:rPr>
              <a:t>ff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ck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ss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zz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ll</a:t>
            </a:r>
            <a:endParaRPr lang="en-GB" dirty="0" smtClean="0">
              <a:solidFill>
                <a:schemeClr val="bg1"/>
              </a:solidFill>
            </a:endParaRPr>
          </a:p>
          <a:p>
            <a:pPr>
              <a:buClr>
                <a:srgbClr val="0070C0"/>
              </a:buClr>
            </a:pPr>
            <a:r>
              <a:rPr lang="en-GB" dirty="0" smtClean="0">
                <a:solidFill>
                  <a:schemeClr val="bg1"/>
                </a:solidFill>
              </a:rPr>
              <a:t>Stage 5- </a:t>
            </a:r>
            <a:r>
              <a:rPr lang="en-GB" dirty="0" err="1" smtClean="0">
                <a:solidFill>
                  <a:schemeClr val="bg1"/>
                </a:solidFill>
              </a:rPr>
              <a:t>oa</a:t>
            </a:r>
            <a:r>
              <a:rPr lang="en-GB" dirty="0" smtClean="0">
                <a:solidFill>
                  <a:schemeClr val="bg1"/>
                </a:solidFill>
              </a:rPr>
              <a:t>, e, </a:t>
            </a:r>
            <a:r>
              <a:rPr lang="en-GB" dirty="0" err="1" smtClean="0">
                <a:solidFill>
                  <a:schemeClr val="bg1"/>
                </a:solidFill>
              </a:rPr>
              <a:t>igh</a:t>
            </a:r>
            <a:r>
              <a:rPr lang="en-GB" dirty="0" smtClean="0">
                <a:solidFill>
                  <a:schemeClr val="bg1"/>
                </a:solidFill>
              </a:rPr>
              <a:t> etc.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GB" dirty="0" smtClean="0">
                <a:solidFill>
                  <a:schemeClr val="bg1"/>
                </a:solidFill>
              </a:rPr>
              <a:t>Guided reading sessions.</a:t>
            </a:r>
          </a:p>
          <a:p>
            <a:pPr>
              <a:buClr>
                <a:srgbClr val="0070C0"/>
              </a:buClr>
            </a:pPr>
            <a:r>
              <a:rPr lang="en-GB" dirty="0" smtClean="0">
                <a:solidFill>
                  <a:schemeClr val="bg1"/>
                </a:solidFill>
              </a:rPr>
              <a:t>Shared reading session.</a:t>
            </a:r>
          </a:p>
          <a:p>
            <a:pPr>
              <a:buClr>
                <a:srgbClr val="0070C0"/>
              </a:buClr>
            </a:pPr>
            <a:r>
              <a:rPr lang="en-GB" dirty="0" smtClean="0">
                <a:solidFill>
                  <a:schemeClr val="bg1"/>
                </a:solidFill>
              </a:rPr>
              <a:t>Grammar lessons.</a:t>
            </a:r>
          </a:p>
          <a:p>
            <a:pPr>
              <a:buClr>
                <a:srgbClr val="0070C0"/>
              </a:buClr>
            </a:pPr>
            <a:r>
              <a:rPr lang="en-GB" dirty="0" smtClean="0">
                <a:solidFill>
                  <a:schemeClr val="bg1"/>
                </a:solidFill>
              </a:rPr>
              <a:t>Comprehension lessons.</a:t>
            </a:r>
          </a:p>
          <a:p>
            <a:pPr>
              <a:buClr>
                <a:srgbClr val="0070C0"/>
              </a:buClr>
            </a:pPr>
            <a:r>
              <a:rPr lang="en-GB" dirty="0" smtClean="0">
                <a:solidFill>
                  <a:schemeClr val="bg1"/>
                </a:solidFill>
              </a:rPr>
              <a:t>Writing news, facts, reports, instructions, poems, narrative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and recounts.</a:t>
            </a:r>
          </a:p>
          <a:p>
            <a:pPr>
              <a:buClr>
                <a:srgbClr val="0070C0"/>
              </a:buClr>
            </a:pPr>
            <a:r>
              <a:rPr lang="en-GB" dirty="0" smtClean="0">
                <a:solidFill>
                  <a:schemeClr val="bg1"/>
                </a:solidFill>
              </a:rPr>
              <a:t>Work is linked to the curriculum topic.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Strathcona Beekeepers: June 20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298" y="4399592"/>
            <a:ext cx="1953702" cy="245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88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5846" y="0"/>
            <a:ext cx="6815669" cy="1786466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 smtClean="0">
                <a:solidFill>
                  <a:srgbClr val="FF0000"/>
                </a:solidFill>
              </a:rPr>
              <a:t/>
            </a:r>
            <a:br>
              <a:rPr lang="en-GB" u="sng" dirty="0" smtClean="0">
                <a:solidFill>
                  <a:srgbClr val="FF0000"/>
                </a:solidFill>
              </a:rPr>
            </a:br>
            <a:r>
              <a:rPr lang="en-GB" u="sng" dirty="0">
                <a:solidFill>
                  <a:srgbClr val="FF0000"/>
                </a:solidFill>
              </a:rPr>
              <a:t/>
            </a:r>
            <a:br>
              <a:rPr lang="en-GB" u="sng" dirty="0">
                <a:solidFill>
                  <a:srgbClr val="FF0000"/>
                </a:solidFill>
              </a:rPr>
            </a:br>
            <a:r>
              <a:rPr lang="en-GB" u="sng" dirty="0" smtClean="0">
                <a:solidFill>
                  <a:srgbClr val="FF0000"/>
                </a:solidFill>
              </a:rPr>
              <a:t/>
            </a:r>
            <a:br>
              <a:rPr lang="en-GB" u="sng" dirty="0" smtClean="0">
                <a:solidFill>
                  <a:srgbClr val="FF0000"/>
                </a:solidFill>
              </a:rPr>
            </a:br>
            <a:r>
              <a:rPr lang="en-GB" u="sng" dirty="0">
                <a:solidFill>
                  <a:srgbClr val="FF0000"/>
                </a:solidFill>
              </a:rPr>
              <a:t/>
            </a:r>
            <a:br>
              <a:rPr lang="en-GB" u="sng" dirty="0">
                <a:solidFill>
                  <a:srgbClr val="FF0000"/>
                </a:solidFill>
              </a:rPr>
            </a:br>
            <a:r>
              <a:rPr lang="en-GB" u="sng" dirty="0" smtClean="0">
                <a:solidFill>
                  <a:srgbClr val="FF0000"/>
                </a:solidFill>
              </a:rPr>
              <a:t/>
            </a:r>
            <a:br>
              <a:rPr lang="en-GB" u="sng" dirty="0" smtClean="0">
                <a:solidFill>
                  <a:srgbClr val="FF0000"/>
                </a:solidFill>
              </a:rPr>
            </a:br>
            <a:r>
              <a:rPr lang="en-GB" sz="4400" b="1" u="sng" dirty="0" smtClean="0">
                <a:solidFill>
                  <a:srgbClr val="0070C0"/>
                </a:solidFill>
                <a:latin typeface="SassoonPrimaryInfant" pitchFamily="2" charset="0"/>
              </a:rPr>
              <a:t>Numeracy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704" y="1175658"/>
            <a:ext cx="9685178" cy="5682342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solidFill>
                  <a:schemeClr val="bg1"/>
                </a:solidFill>
                <a:latin typeface="SassoonPrimaryInfant" pitchFamily="2" charset="0"/>
              </a:rPr>
              <a:t>Mental Maths – 10 minutes daily</a:t>
            </a:r>
          </a:p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solidFill>
                  <a:schemeClr val="bg1"/>
                </a:solidFill>
                <a:latin typeface="SassoonPrimaryInfant" pitchFamily="2" charset="0"/>
              </a:rPr>
              <a:t>Active learning</a:t>
            </a:r>
          </a:p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solidFill>
                  <a:schemeClr val="bg1"/>
                </a:solidFill>
                <a:latin typeface="SassoonPrimaryInfant" pitchFamily="2" charset="0"/>
              </a:rPr>
              <a:t>Group work</a:t>
            </a:r>
          </a:p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solidFill>
                  <a:schemeClr val="bg1"/>
                </a:solidFill>
                <a:latin typeface="SassoonPrimaryInfant" pitchFamily="2" charset="0"/>
              </a:rPr>
              <a:t>Problem solving</a:t>
            </a:r>
          </a:p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200" dirty="0" err="1" smtClean="0">
                <a:solidFill>
                  <a:schemeClr val="bg1"/>
                </a:solidFill>
                <a:latin typeface="SassoonPrimaryInfant" pitchFamily="2" charset="0"/>
              </a:rPr>
              <a:t>BeeBot</a:t>
            </a:r>
            <a:r>
              <a:rPr lang="en-GB" sz="2200" dirty="0" smtClean="0">
                <a:solidFill>
                  <a:schemeClr val="bg1"/>
                </a:solidFill>
                <a:latin typeface="SassoonPrimaryInfant" pitchFamily="2" charset="0"/>
              </a:rPr>
              <a:t>, </a:t>
            </a:r>
            <a:r>
              <a:rPr lang="en-GB" sz="2200" dirty="0" err="1" smtClean="0">
                <a:solidFill>
                  <a:schemeClr val="bg1"/>
                </a:solidFill>
                <a:latin typeface="SassoonPrimaryInfant" pitchFamily="2" charset="0"/>
              </a:rPr>
              <a:t>Ipad</a:t>
            </a:r>
            <a:r>
              <a:rPr lang="en-GB" sz="2200" dirty="0" smtClean="0">
                <a:solidFill>
                  <a:schemeClr val="bg1"/>
                </a:solidFill>
                <a:latin typeface="SassoonPrimaryInfant" pitchFamily="2" charset="0"/>
              </a:rPr>
              <a:t> and Interactive Whiteboard used to support learning</a:t>
            </a:r>
          </a:p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solidFill>
                  <a:schemeClr val="bg1"/>
                </a:solidFill>
                <a:latin typeface="SassoonPrimaryInfant" pitchFamily="2" charset="0"/>
              </a:rPr>
              <a:t>Plenary at the end of each lesson to revise what has been covered.</a:t>
            </a:r>
          </a:p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solidFill>
                  <a:schemeClr val="bg1"/>
                </a:solidFill>
                <a:latin typeface="SassoonPrimaryInfant" pitchFamily="2" charset="0"/>
              </a:rPr>
              <a:t>Areas covered:</a:t>
            </a:r>
          </a:p>
          <a:p>
            <a:pPr marL="742950" lvl="1" indent="-28575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bg1"/>
                </a:solidFill>
                <a:latin typeface="SassoonPrimaryInfant" pitchFamily="2" charset="0"/>
              </a:rPr>
              <a:t>Number										</a:t>
            </a:r>
          </a:p>
          <a:p>
            <a:pPr marL="742950" lvl="1" indent="-28575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bg1"/>
                </a:solidFill>
                <a:latin typeface="SassoonPrimaryInfant" pitchFamily="2" charset="0"/>
              </a:rPr>
              <a:t>Shape and Space</a:t>
            </a:r>
          </a:p>
          <a:p>
            <a:pPr marL="742950" lvl="1" indent="-28575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bg1"/>
                </a:solidFill>
                <a:latin typeface="SassoonPrimaryInfant" pitchFamily="2" charset="0"/>
              </a:rPr>
              <a:t>Data Handling</a:t>
            </a:r>
          </a:p>
          <a:p>
            <a:pPr marL="742950" lvl="1" indent="-28575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bg1"/>
                </a:solidFill>
                <a:latin typeface="SassoonPrimaryInfant" pitchFamily="2" charset="0"/>
              </a:rPr>
              <a:t>Measure</a:t>
            </a:r>
          </a:p>
          <a:p>
            <a:pPr marL="742950" lvl="1" indent="-28575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bg1"/>
                </a:solidFill>
                <a:latin typeface="SassoonPrimaryInfant" pitchFamily="2" charset="0"/>
              </a:rPr>
              <a:t>Position and Movement</a:t>
            </a:r>
          </a:p>
          <a:p>
            <a:pPr marL="742950" lvl="1" indent="-28575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bg1"/>
                </a:solidFill>
                <a:latin typeface="SassoonPrimaryInfant" pitchFamily="2" charset="0"/>
              </a:rPr>
              <a:t>Money</a:t>
            </a:r>
          </a:p>
          <a:p>
            <a:pPr marL="742950" lvl="1" indent="-285750" algn="l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bg1"/>
                </a:solidFill>
                <a:latin typeface="SassoonPrimaryInfant" pitchFamily="2" charset="0"/>
              </a:rPr>
              <a:t>Fractions</a:t>
            </a:r>
          </a:p>
          <a:p>
            <a:r>
              <a:rPr lang="en-GB" dirty="0" smtClean="0">
                <a:solidFill>
                  <a:schemeClr val="bg1"/>
                </a:solidFill>
                <a:latin typeface="SassoonPrimaryInfant" pitchFamily="2" charset="0"/>
              </a:rPr>
              <a:t>.</a:t>
            </a:r>
            <a:endParaRPr lang="en-GB" dirty="0">
              <a:solidFill>
                <a:schemeClr val="bg1"/>
              </a:solidFill>
              <a:latin typeface="SassoonPrimaryInfant" pitchFamily="2" charset="0"/>
            </a:endParaRPr>
          </a:p>
        </p:txBody>
      </p:sp>
      <p:pic>
        <p:nvPicPr>
          <p:cNvPr id="4" name="Picture 3" descr="Math Logo by avidlebon on Deviant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952" y="3862496"/>
            <a:ext cx="3322216" cy="23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5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u="sng" dirty="0" smtClean="0">
                <a:solidFill>
                  <a:srgbClr val="0070C0"/>
                </a:solidFill>
                <a:latin typeface="SassoonPrimaryInfant" pitchFamily="2" charset="0"/>
              </a:rPr>
              <a:t>The World Around Us</a:t>
            </a:r>
            <a:endParaRPr lang="en-GB" sz="5400" b="1" u="sng" dirty="0">
              <a:solidFill>
                <a:srgbClr val="0070C0"/>
              </a:solidFill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schemeClr val="bg1"/>
                </a:solidFill>
                <a:latin typeface="SassoonPrimaryInfant" pitchFamily="2" charset="0"/>
              </a:rPr>
              <a:t>Our Senses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schemeClr val="bg1"/>
                </a:solidFill>
                <a:latin typeface="SassoonPrimaryInfant" pitchFamily="2" charset="0"/>
              </a:rPr>
              <a:t>Houses and Homes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schemeClr val="bg1"/>
                </a:solidFill>
                <a:latin typeface="SassoonPrimaryInfant" pitchFamily="2" charset="0"/>
              </a:rPr>
              <a:t>Pirates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schemeClr val="bg1"/>
                </a:solidFill>
                <a:latin typeface="SassoonPrimaryInfant" pitchFamily="2" charset="0"/>
              </a:rPr>
              <a:t>Weather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schemeClr val="bg1"/>
                </a:solidFill>
                <a:latin typeface="SassoonPrimaryInfant" pitchFamily="2" charset="0"/>
              </a:rPr>
              <a:t>Flowers and Plants</a:t>
            </a: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rgbClr val="00B0F0"/>
              </a:solidFill>
            </a:endParaRPr>
          </a:p>
          <a:p>
            <a:endParaRPr lang="en-GB" dirty="0"/>
          </a:p>
        </p:txBody>
      </p:sp>
      <p:pic>
        <p:nvPicPr>
          <p:cNvPr id="4" name="Picture 3" descr="World Kids Free Stock Photo - Public Domain Picture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592" y="2304447"/>
            <a:ext cx="3078811" cy="276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9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261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u="sng" dirty="0" smtClean="0">
                <a:solidFill>
                  <a:srgbClr val="0070C0"/>
                </a:solidFill>
                <a:latin typeface="SassoonPrimaryInfant" pitchFamily="2" charset="0"/>
              </a:rPr>
              <a:t>Physical Education</a:t>
            </a:r>
            <a:r>
              <a:rPr lang="en-GB" u="sng" dirty="0" smtClean="0">
                <a:solidFill>
                  <a:srgbClr val="FF0000"/>
                </a:solidFill>
              </a:rPr>
              <a:t/>
            </a:r>
            <a:br>
              <a:rPr lang="en-GB" u="sng" dirty="0" smtClean="0">
                <a:solidFill>
                  <a:srgbClr val="FF0000"/>
                </a:solidFill>
              </a:rPr>
            </a:b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1224"/>
            <a:ext cx="8596668" cy="4320138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GB" sz="2000" b="1" dirty="0" smtClean="0">
                <a:solidFill>
                  <a:schemeClr val="bg1"/>
                </a:solidFill>
                <a:latin typeface="SassoonPrimaryInfant" pitchFamily="2" charset="0"/>
              </a:rPr>
              <a:t>The children will be having PE on a </a:t>
            </a:r>
            <a:r>
              <a:rPr lang="en-GB" sz="2000" b="1" dirty="0" smtClean="0">
                <a:solidFill>
                  <a:schemeClr val="bg1"/>
                </a:solidFill>
                <a:latin typeface="SassoonPrimaryInfant" pitchFamily="2" charset="0"/>
              </a:rPr>
              <a:t>Wednesday and a Friday </a:t>
            </a:r>
            <a:r>
              <a:rPr lang="en-GB" sz="2000" b="1" dirty="0" smtClean="0">
                <a:solidFill>
                  <a:schemeClr val="bg1"/>
                </a:solidFill>
                <a:latin typeface="SassoonPrimaryInfant" pitchFamily="2" charset="0"/>
              </a:rPr>
              <a:t>this year and </a:t>
            </a:r>
            <a:r>
              <a:rPr lang="en-GB" sz="2000" b="1" dirty="0" smtClean="0">
                <a:solidFill>
                  <a:schemeClr val="bg1"/>
                </a:solidFill>
                <a:latin typeface="SassoonPrimaryInfant" pitchFamily="2" charset="0"/>
              </a:rPr>
              <a:t>should</a:t>
            </a:r>
            <a:r>
              <a:rPr lang="en-GB" sz="2000" b="1" dirty="0" smtClean="0">
                <a:solidFill>
                  <a:schemeClr val="bg1"/>
                </a:solidFill>
                <a:latin typeface="SassoonPrimaryInfant" pitchFamily="2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SassoonPrimaryInfant" pitchFamily="2" charset="0"/>
              </a:rPr>
              <a:t>come into school wearing their PE </a:t>
            </a:r>
            <a:r>
              <a:rPr lang="en-GB" sz="2000" b="1" dirty="0" smtClean="0">
                <a:solidFill>
                  <a:schemeClr val="bg1"/>
                </a:solidFill>
                <a:latin typeface="SassoonPrimaryInfant" pitchFamily="2" charset="0"/>
              </a:rPr>
              <a:t>kit on these days.</a:t>
            </a:r>
            <a:endParaRPr lang="en-GB" sz="2000" b="1" dirty="0" smtClean="0">
              <a:solidFill>
                <a:schemeClr val="bg1"/>
              </a:solidFill>
              <a:latin typeface="SassoonPrimaryInfant" pitchFamily="2" charset="0"/>
            </a:endParaRPr>
          </a:p>
          <a:p>
            <a:pPr marL="0" indent="0">
              <a:buNone/>
            </a:pPr>
            <a:endParaRPr lang="en-GB" sz="2000" b="1" u="sng" dirty="0">
              <a:solidFill>
                <a:schemeClr val="bg1"/>
              </a:solidFill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sz="2000" b="1" u="sng" dirty="0" smtClean="0">
                <a:solidFill>
                  <a:srgbClr val="0070C0"/>
                </a:solidFill>
                <a:latin typeface="SassoonPrimaryInfant" pitchFamily="2" charset="0"/>
              </a:rPr>
              <a:t>PE </a:t>
            </a:r>
            <a:r>
              <a:rPr lang="en-GB" sz="2000" b="1" u="sng" dirty="0">
                <a:solidFill>
                  <a:srgbClr val="0070C0"/>
                </a:solidFill>
                <a:latin typeface="SassoonPrimaryInfant" pitchFamily="2" charset="0"/>
              </a:rPr>
              <a:t>Kit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bg1"/>
                </a:solidFill>
                <a:latin typeface="SassoonPrimaryInfant" pitchFamily="2" charset="0"/>
              </a:rPr>
              <a:t>White polo shirt with school logo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bg1"/>
                </a:solidFill>
                <a:latin typeface="SassoonPrimaryInfant" pitchFamily="2" charset="0"/>
              </a:rPr>
              <a:t>Red sweatshirt with school logo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bg1"/>
                </a:solidFill>
                <a:latin typeface="SassoonPrimaryInfant" pitchFamily="2" charset="0"/>
              </a:rPr>
              <a:t>Plain black jogging </a:t>
            </a:r>
            <a:r>
              <a:rPr lang="en-GB" sz="2000" dirty="0" smtClean="0">
                <a:solidFill>
                  <a:schemeClr val="bg1"/>
                </a:solidFill>
                <a:latin typeface="SassoonPrimaryInfant" pitchFamily="2" charset="0"/>
              </a:rPr>
              <a:t>bottoms </a:t>
            </a:r>
            <a:endParaRPr lang="en-GB" sz="2000" dirty="0">
              <a:solidFill>
                <a:schemeClr val="bg1"/>
              </a:solidFill>
              <a:latin typeface="SassoonPrimaryInfant" pitchFamily="2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bg1"/>
                </a:solidFill>
                <a:latin typeface="SassoonPrimaryInfant" pitchFamily="2" charset="0"/>
              </a:rPr>
              <a:t>Black or white </a:t>
            </a:r>
            <a:r>
              <a:rPr lang="en-GB" sz="2000" dirty="0" smtClean="0">
                <a:solidFill>
                  <a:schemeClr val="bg1"/>
                </a:solidFill>
                <a:latin typeface="SassoonPrimaryInfant" pitchFamily="2" charset="0"/>
              </a:rPr>
              <a:t>trainers</a:t>
            </a:r>
            <a:endParaRPr lang="en-GB" sz="2000" dirty="0">
              <a:solidFill>
                <a:schemeClr val="bg1"/>
              </a:solidFill>
              <a:latin typeface="SassoonPrimaryInfant" pitchFamily="2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bg1"/>
                </a:solidFill>
                <a:latin typeface="SassoonPrimaryInfant" pitchFamily="2" charset="0"/>
              </a:rPr>
              <a:t>Jewellery </a:t>
            </a:r>
            <a:r>
              <a:rPr lang="en-GB" sz="2000" dirty="0">
                <a:solidFill>
                  <a:schemeClr val="bg1"/>
                </a:solidFill>
                <a:latin typeface="SassoonPrimaryInfant" pitchFamily="2" charset="0"/>
              </a:rPr>
              <a:t>must not be worn during PE activities.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Yoga Athletics Athletic Sports · Free vector graphic o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353" y="2968451"/>
            <a:ext cx="2689410" cy="257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7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</TotalTime>
  <Words>883</Words>
  <Application>Microsoft Office PowerPoint</Application>
  <PresentationFormat>Widescreen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Comic Sans MS</vt:lpstr>
      <vt:lpstr>Courier New</vt:lpstr>
      <vt:lpstr>SassoonPrimaryInfant</vt:lpstr>
      <vt:lpstr>Trebuchet MS</vt:lpstr>
      <vt:lpstr>Wingdings</vt:lpstr>
      <vt:lpstr>Wingdings 3</vt:lpstr>
      <vt:lpstr>Facet</vt:lpstr>
      <vt:lpstr>  Welcome to P3/4  Mrs Cooke and Mrs Bowers  Classroom Assistants – Mrs Daniel and Mrs Burns</vt:lpstr>
      <vt:lpstr>School Uniform </vt:lpstr>
      <vt:lpstr>Break and Lunch</vt:lpstr>
      <vt:lpstr>School Day </vt:lpstr>
      <vt:lpstr>Illness</vt:lpstr>
      <vt:lpstr>Literacy</vt:lpstr>
      <vt:lpstr>     Numeracy </vt:lpstr>
      <vt:lpstr>The World Around Us</vt:lpstr>
      <vt:lpstr>Physical Education </vt:lpstr>
      <vt:lpstr>Homework</vt:lpstr>
      <vt:lpstr>PowerPoint Presentation</vt:lpstr>
      <vt:lpstr>PowerPoint Presentation</vt:lpstr>
      <vt:lpstr>A few more points!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Joanne Cooke</dc:creator>
  <cp:lastModifiedBy>C Bowers</cp:lastModifiedBy>
  <cp:revision>55</cp:revision>
  <cp:lastPrinted>2021-08-20T12:37:53Z</cp:lastPrinted>
  <dcterms:created xsi:type="dcterms:W3CDTF">2015-06-30T19:42:44Z</dcterms:created>
  <dcterms:modified xsi:type="dcterms:W3CDTF">2021-08-20T12:41:43Z</dcterms:modified>
</cp:coreProperties>
</file>