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handoutMasterIdLst>
    <p:handoutMasterId r:id="rId14"/>
  </p:handoutMasterIdLst>
  <p:sldIdLst>
    <p:sldId id="256" r:id="rId2"/>
    <p:sldId id="269" r:id="rId3"/>
    <p:sldId id="257" r:id="rId4"/>
    <p:sldId id="258" r:id="rId5"/>
    <p:sldId id="259" r:id="rId6"/>
    <p:sldId id="264" r:id="rId7"/>
    <p:sldId id="265" r:id="rId8"/>
    <p:sldId id="266" r:id="rId9"/>
    <p:sldId id="268" r:id="rId10"/>
    <p:sldId id="261" r:id="rId11"/>
    <p:sldId id="270" r:id="rId12"/>
    <p:sldId id="267"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68A52E2-1CAD-42AE-BA72-CBE3BFB10289}" type="datetimeFigureOut">
              <a:rPr lang="en-GB" smtClean="0"/>
              <a:t>01/09/2022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453F9A9-FC57-41EB-B43D-2FDC52CFA9A9}" type="slidenum">
              <a:rPr lang="en-GB" smtClean="0"/>
              <a:t>‹#›</a:t>
            </a:fld>
            <a:endParaRPr lang="en-GB"/>
          </a:p>
        </p:txBody>
      </p:sp>
    </p:spTree>
    <p:extLst>
      <p:ext uri="{BB962C8B-B14F-4D97-AF65-F5344CB8AC3E}">
        <p14:creationId xmlns:p14="http://schemas.microsoft.com/office/powerpoint/2010/main" val="9328957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9E8A68F-A2DC-4845-9779-14FE34142A47}" type="datetimeFigureOut">
              <a:rPr lang="en-GB" smtClean="0"/>
              <a:t>01/09/2022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182846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8A68F-A2DC-4845-9779-14FE34142A47}"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151877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E8A68F-A2DC-4845-9779-14FE34142A47}"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382689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E8A68F-A2DC-4845-9779-14FE34142A47}"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417077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8A68F-A2DC-4845-9779-14FE34142A47}"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884113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E8A68F-A2DC-4845-9779-14FE34142A47}" type="datetimeFigureOut">
              <a:rPr lang="en-GB" smtClean="0"/>
              <a:t>01/09/2022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3041633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E8A68F-A2DC-4845-9779-14FE34142A47}" type="datetimeFigureOut">
              <a:rPr lang="en-GB" smtClean="0"/>
              <a:t>01/09/2022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358257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9E8A68F-A2DC-4845-9779-14FE34142A47}"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1860992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9E8A68F-A2DC-4845-9779-14FE34142A47}"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421304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A68F-A2DC-4845-9779-14FE34142A47}"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367592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8A68F-A2DC-4845-9779-14FE34142A47}"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339267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8A68F-A2DC-4845-9779-14FE34142A47}"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310634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8A68F-A2DC-4845-9779-14FE34142A47}" type="datetimeFigureOut">
              <a:rPr lang="en-GB" smtClean="0"/>
              <a:t>01/09/2022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356344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8A68F-A2DC-4845-9779-14FE34142A47}" type="datetimeFigureOut">
              <a:rPr lang="en-GB" smtClean="0"/>
              <a:t>01/09/2022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361784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8A68F-A2DC-4845-9779-14FE34142A47}" type="datetimeFigureOut">
              <a:rPr lang="en-GB" smtClean="0"/>
              <a:t>01/09/2022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402715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8A68F-A2DC-4845-9779-14FE34142A47}"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286476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8A68F-A2DC-4845-9779-14FE34142A47}"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F34F184-C7BB-4333-9CC5-372D40DFF13C}" type="slidenum">
              <a:rPr lang="en-GB" smtClean="0"/>
              <a:t>‹#›</a:t>
            </a:fld>
            <a:endParaRPr lang="en-GB"/>
          </a:p>
        </p:txBody>
      </p:sp>
    </p:spTree>
    <p:extLst>
      <p:ext uri="{BB962C8B-B14F-4D97-AF65-F5344CB8AC3E}">
        <p14:creationId xmlns:p14="http://schemas.microsoft.com/office/powerpoint/2010/main" val="203334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9E8A68F-A2DC-4845-9779-14FE34142A47}" type="datetimeFigureOut">
              <a:rPr lang="en-GB" smtClean="0"/>
              <a:t>01/09/2022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F34F184-C7BB-4333-9CC5-372D40DFF13C}" type="slidenum">
              <a:rPr lang="en-GB" smtClean="0"/>
              <a:t>‹#›</a:t>
            </a:fld>
            <a:endParaRPr lang="en-GB"/>
          </a:p>
        </p:txBody>
      </p:sp>
    </p:spTree>
    <p:extLst>
      <p:ext uri="{BB962C8B-B14F-4D97-AF65-F5344CB8AC3E}">
        <p14:creationId xmlns:p14="http://schemas.microsoft.com/office/powerpoint/2010/main" val="3634103402"/>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isisourenglishcorner.wordpress.com/2014/09/16/welcome-back-to-school-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mailto:cbowers753@c2kni.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info@Loughriesips.newtownards.ni.sch.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07145" y="1241266"/>
            <a:ext cx="4535926" cy="3995752"/>
          </a:xfrm>
        </p:spPr>
        <p:txBody>
          <a:bodyPr>
            <a:normAutofit fontScale="90000"/>
          </a:bodyPr>
          <a:lstStyle/>
          <a:p>
            <a:pPr algn="ctr">
              <a:lnSpc>
                <a:spcPct val="90000"/>
              </a:lnSpc>
            </a:pPr>
            <a:br>
              <a:rPr lang="en-GB" sz="2200" b="1" dirty="0">
                <a:solidFill>
                  <a:srgbClr val="EBEBEB"/>
                </a:solidFill>
                <a:latin typeface="SassoonPrimaryInfant" pitchFamily="2" charset="0"/>
              </a:rPr>
            </a:br>
            <a:br>
              <a:rPr lang="en-GB" sz="2200" b="1" dirty="0">
                <a:solidFill>
                  <a:srgbClr val="EBEBEB"/>
                </a:solidFill>
                <a:latin typeface="SassoonPrimaryInfant" pitchFamily="2" charset="0"/>
              </a:rPr>
            </a:br>
            <a:r>
              <a:rPr lang="en-GB" sz="4000" b="1" u="sng" dirty="0">
                <a:solidFill>
                  <a:srgbClr val="EBEBEB"/>
                </a:solidFill>
                <a:latin typeface="SassoonPrimaryInfant" pitchFamily="2" charset="0"/>
              </a:rPr>
              <a:t>Welcome to P3/4</a:t>
            </a:r>
            <a:br>
              <a:rPr lang="en-GB" sz="4000" b="1" u="sng" dirty="0">
                <a:solidFill>
                  <a:srgbClr val="EBEBEB"/>
                </a:solidFill>
                <a:latin typeface="SassoonPrimaryInfant" pitchFamily="2" charset="0"/>
              </a:rPr>
            </a:br>
            <a:br>
              <a:rPr lang="en-GB" sz="4000" b="1" u="sng" dirty="0">
                <a:solidFill>
                  <a:srgbClr val="EBEBEB"/>
                </a:solidFill>
                <a:latin typeface="SassoonPrimaryInfant" pitchFamily="2" charset="0"/>
              </a:rPr>
            </a:br>
            <a:br>
              <a:rPr lang="en-GB" sz="4000" b="1" u="sng" dirty="0">
                <a:solidFill>
                  <a:srgbClr val="EBEBEB"/>
                </a:solidFill>
                <a:latin typeface="SassoonPrimaryInfant" pitchFamily="2" charset="0"/>
              </a:rPr>
            </a:br>
            <a:r>
              <a:rPr lang="en-GB" sz="2200" b="1" dirty="0">
                <a:solidFill>
                  <a:srgbClr val="EBEBEB"/>
                </a:solidFill>
                <a:latin typeface="SassoonPrimaryInfant" pitchFamily="2" charset="0"/>
              </a:rPr>
              <a:t>Teacher - Mrs Bowers</a:t>
            </a:r>
            <a:br>
              <a:rPr lang="en-GB" sz="2200" b="1" dirty="0">
                <a:solidFill>
                  <a:srgbClr val="EBEBEB"/>
                </a:solidFill>
                <a:latin typeface="SassoonPrimaryInfant" pitchFamily="2" charset="0"/>
              </a:rPr>
            </a:br>
            <a:br>
              <a:rPr lang="en-GB" sz="2200" b="1" dirty="0">
                <a:solidFill>
                  <a:srgbClr val="EBEBEB"/>
                </a:solidFill>
                <a:latin typeface="SassoonPrimaryInfant" pitchFamily="2" charset="0"/>
              </a:rPr>
            </a:br>
            <a:br>
              <a:rPr lang="en-GB" sz="2200" b="1" dirty="0">
                <a:solidFill>
                  <a:srgbClr val="EBEBEB"/>
                </a:solidFill>
                <a:latin typeface="SassoonPrimaryInfant" pitchFamily="2" charset="0"/>
              </a:rPr>
            </a:br>
            <a:r>
              <a:rPr lang="en-GB" sz="2200" b="1" dirty="0">
                <a:solidFill>
                  <a:srgbClr val="EBEBEB"/>
                </a:solidFill>
                <a:latin typeface="SassoonPrimaryInfant" pitchFamily="2" charset="0"/>
              </a:rPr>
              <a:t>Classroom Assistants – Mrs Daniel, Mrs McMaster and Mrs Greeves</a:t>
            </a:r>
          </a:p>
        </p:txBody>
      </p:sp>
      <p:grpSp>
        <p:nvGrpSpPr>
          <p:cNvPr id="30" name="Group 2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27" name="Rectangle 2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descr="A picture containing text, clipart&#10;&#10;Description automatically generated">
            <a:extLst>
              <a:ext uri="{FF2B5EF4-FFF2-40B4-BE49-F238E27FC236}">
                <a16:creationId xmlns:a16="http://schemas.microsoft.com/office/drawing/2014/main" id="{FF7C0895-2D4D-4F0D-B8AB-58C033A4B2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09763" y="2992923"/>
            <a:ext cx="4983737" cy="872153"/>
          </a:xfrm>
          <a:prstGeom prst="rect">
            <a:avLst/>
          </a:prstGeom>
        </p:spPr>
      </p:pic>
    </p:spTree>
    <p:extLst>
      <p:ext uri="{BB962C8B-B14F-4D97-AF65-F5344CB8AC3E}">
        <p14:creationId xmlns:p14="http://schemas.microsoft.com/office/powerpoint/2010/main" val="184082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800" b="1" u="sng" dirty="0">
                <a:solidFill>
                  <a:schemeClr val="bg1"/>
                </a:solidFill>
                <a:latin typeface="SassoonPrimaryInfant" pitchFamily="2" charset="0"/>
              </a:rPr>
              <a:t>Homework</a:t>
            </a:r>
          </a:p>
        </p:txBody>
      </p:sp>
      <p:sp>
        <p:nvSpPr>
          <p:cNvPr id="9" name="Content Placeholder 8"/>
          <p:cNvSpPr>
            <a:spLocks noGrp="1"/>
          </p:cNvSpPr>
          <p:nvPr>
            <p:ph sz="half" idx="1"/>
          </p:nvPr>
        </p:nvSpPr>
        <p:spPr>
          <a:xfrm>
            <a:off x="677334" y="2486170"/>
            <a:ext cx="4902372" cy="4123479"/>
          </a:xfrm>
        </p:spPr>
        <p:txBody>
          <a:bodyPr>
            <a:normAutofit fontScale="85000" lnSpcReduction="20000"/>
          </a:bodyPr>
          <a:lstStyle/>
          <a:p>
            <a:r>
              <a:rPr lang="en-GB" sz="2300" dirty="0">
                <a:solidFill>
                  <a:schemeClr val="tx1"/>
                </a:solidFill>
                <a:latin typeface="SassoonPrimaryInfant" pitchFamily="2" charset="0"/>
              </a:rPr>
              <a:t>Spellings </a:t>
            </a:r>
          </a:p>
          <a:p>
            <a:pPr>
              <a:buFont typeface="Wingdings" panose="05000000000000000000" pitchFamily="2" charset="2"/>
              <a:buChar char="§"/>
            </a:pPr>
            <a:r>
              <a:rPr lang="en-GB" sz="2000" dirty="0">
                <a:solidFill>
                  <a:schemeClr val="tx1"/>
                </a:solidFill>
                <a:latin typeface="SassoonPrimaryInfant" pitchFamily="2" charset="0"/>
              </a:rPr>
              <a:t>Spellings are words linked to linguistic phonics lessons. High frequency words are also included. Friday focus will test how well children have learnt their spellings</a:t>
            </a:r>
            <a:r>
              <a:rPr lang="en-GB" sz="2300" dirty="0">
                <a:solidFill>
                  <a:schemeClr val="tx1"/>
                </a:solidFill>
                <a:latin typeface="SassoonPrimaryInfant" pitchFamily="2" charset="0"/>
              </a:rPr>
              <a:t>.</a:t>
            </a:r>
          </a:p>
          <a:p>
            <a:r>
              <a:rPr lang="en-GB" sz="2300" dirty="0">
                <a:solidFill>
                  <a:schemeClr val="tx1"/>
                </a:solidFill>
                <a:latin typeface="SassoonPrimaryInfant" pitchFamily="2" charset="0"/>
              </a:rPr>
              <a:t>Reading</a:t>
            </a:r>
          </a:p>
          <a:p>
            <a:pPr>
              <a:buFont typeface="Wingdings" panose="05000000000000000000" pitchFamily="2" charset="2"/>
              <a:buChar char="§"/>
            </a:pPr>
            <a:r>
              <a:rPr lang="en-GB" dirty="0">
                <a:solidFill>
                  <a:schemeClr val="tx1"/>
                </a:solidFill>
                <a:latin typeface="SassoonPrimaryInfant" pitchFamily="2" charset="0"/>
              </a:rPr>
              <a:t>The children will receive a new reading book on a Monday and a Wednesday. Please ensure these books are returned to school each week. It is important to complete the reading homework each week and sign your child’s reading record book.</a:t>
            </a:r>
            <a:endParaRPr lang="en-GB" sz="2000" dirty="0">
              <a:solidFill>
                <a:schemeClr val="tx1"/>
              </a:solidFill>
              <a:latin typeface="SassoonPrimaryInfant" pitchFamily="2" charset="0"/>
            </a:endParaRPr>
          </a:p>
          <a:p>
            <a:r>
              <a:rPr lang="en-GB" sz="2300" dirty="0">
                <a:solidFill>
                  <a:schemeClr val="tx1"/>
                </a:solidFill>
                <a:latin typeface="SassoonPrimaryInfant" pitchFamily="2" charset="0"/>
              </a:rPr>
              <a:t>Literacy/ Numeracy/ Topic work.</a:t>
            </a:r>
          </a:p>
          <a:p>
            <a:pPr marL="0" indent="0">
              <a:buNone/>
            </a:pPr>
            <a:endParaRPr lang="en-GB" dirty="0"/>
          </a:p>
        </p:txBody>
      </p:sp>
      <p:sp>
        <p:nvSpPr>
          <p:cNvPr id="10" name="Content Placeholder 9"/>
          <p:cNvSpPr>
            <a:spLocks noGrp="1"/>
          </p:cNvSpPr>
          <p:nvPr>
            <p:ph sz="half" idx="2"/>
          </p:nvPr>
        </p:nvSpPr>
        <p:spPr>
          <a:xfrm>
            <a:off x="5579705" y="2403737"/>
            <a:ext cx="4416349" cy="3880773"/>
          </a:xfrm>
        </p:spPr>
        <p:txBody>
          <a:bodyPr>
            <a:normAutofit fontScale="85000" lnSpcReduction="20000"/>
          </a:bodyPr>
          <a:lstStyle/>
          <a:p>
            <a:r>
              <a:rPr lang="en-GB" sz="2100" dirty="0">
                <a:solidFill>
                  <a:schemeClr val="tx1"/>
                </a:solidFill>
                <a:latin typeface="SassoonPrimaryInfant" pitchFamily="2" charset="0"/>
              </a:rPr>
              <a:t>Monday night- Spellings and Mental Maths. Some Mondays they will also be asked to complete an ICT homework.</a:t>
            </a:r>
          </a:p>
          <a:p>
            <a:endParaRPr lang="en-GB" sz="2100" dirty="0">
              <a:solidFill>
                <a:schemeClr val="tx1"/>
              </a:solidFill>
              <a:latin typeface="SassoonPrimaryInfant" pitchFamily="2" charset="0"/>
            </a:endParaRPr>
          </a:p>
          <a:p>
            <a:r>
              <a:rPr lang="en-GB" sz="2100" dirty="0">
                <a:solidFill>
                  <a:schemeClr val="tx1"/>
                </a:solidFill>
                <a:latin typeface="SassoonPrimaryInfant" pitchFamily="2" charset="0"/>
              </a:rPr>
              <a:t>Tuesday and Wednesday night- Literacy/ Numeracy/ Topic</a:t>
            </a:r>
          </a:p>
          <a:p>
            <a:endParaRPr lang="en-GB" sz="2100" dirty="0">
              <a:solidFill>
                <a:schemeClr val="tx1"/>
              </a:solidFill>
              <a:latin typeface="SassoonPrimaryInfant" pitchFamily="2" charset="0"/>
            </a:endParaRPr>
          </a:p>
          <a:p>
            <a:r>
              <a:rPr lang="en-GB" sz="2100" dirty="0">
                <a:solidFill>
                  <a:schemeClr val="tx1"/>
                </a:solidFill>
                <a:latin typeface="SassoonPrimaryInfant" pitchFamily="2" charset="0"/>
              </a:rPr>
              <a:t>Thursday night is a revision night for their Friday Focus. </a:t>
            </a:r>
          </a:p>
          <a:p>
            <a:endParaRPr lang="en-GB" sz="2100" dirty="0">
              <a:solidFill>
                <a:schemeClr val="tx1"/>
              </a:solidFill>
              <a:latin typeface="SassoonPrimaryInfant" pitchFamily="2" charset="0"/>
            </a:endParaRPr>
          </a:p>
          <a:p>
            <a:r>
              <a:rPr lang="en-GB" sz="2100" dirty="0">
                <a:solidFill>
                  <a:schemeClr val="tx1"/>
                </a:solidFill>
                <a:latin typeface="SassoonPrimaryInfant" pitchFamily="2" charset="0"/>
              </a:rPr>
              <a:t>Please check your child’s homework is completed to a high standard and sign it before returning it to school. </a:t>
            </a:r>
          </a:p>
          <a:p>
            <a:endParaRPr lang="en-GB" dirty="0"/>
          </a:p>
        </p:txBody>
      </p:sp>
      <p:pic>
        <p:nvPicPr>
          <p:cNvPr id="3" name="Picture 2" descr="5 Smiley Signs for the Classroom - Free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367" y="4686300"/>
            <a:ext cx="2327564" cy="2171700"/>
          </a:xfrm>
          <a:prstGeom prst="rect">
            <a:avLst/>
          </a:prstGeom>
        </p:spPr>
      </p:pic>
    </p:spTree>
    <p:extLst>
      <p:ext uri="{BB962C8B-B14F-4D97-AF65-F5344CB8AC3E}">
        <p14:creationId xmlns:p14="http://schemas.microsoft.com/office/powerpoint/2010/main" val="202571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p:nvPr/>
        </p:nvPicPr>
        <p:blipFill>
          <a:blip r:embed="rId2"/>
          <a:stretch>
            <a:fillRect/>
          </a:stretch>
        </p:blipFill>
        <p:spPr>
          <a:xfrm>
            <a:off x="1" y="0"/>
            <a:ext cx="2269864" cy="1925619"/>
          </a:xfrm>
          <a:prstGeom prst="rect">
            <a:avLst/>
          </a:prstGeom>
        </p:spPr>
      </p:pic>
      <p:pic>
        <p:nvPicPr>
          <p:cNvPr id="68" name="Picture 67"/>
          <p:cNvPicPr/>
          <p:nvPr/>
        </p:nvPicPr>
        <p:blipFill>
          <a:blip r:embed="rId2"/>
          <a:stretch>
            <a:fillRect/>
          </a:stretch>
        </p:blipFill>
        <p:spPr>
          <a:xfrm>
            <a:off x="9922136" y="-1"/>
            <a:ext cx="2269864" cy="1925619"/>
          </a:xfrm>
          <a:prstGeom prst="rect">
            <a:avLst/>
          </a:prstGeom>
        </p:spPr>
      </p:pic>
      <p:sp>
        <p:nvSpPr>
          <p:cNvPr id="64" name="TextBox 63"/>
          <p:cNvSpPr txBox="1"/>
          <p:nvPr/>
        </p:nvSpPr>
        <p:spPr>
          <a:xfrm>
            <a:off x="2452914" y="436611"/>
            <a:ext cx="7411523" cy="830997"/>
          </a:xfrm>
          <a:prstGeom prst="rect">
            <a:avLst/>
          </a:prstGeom>
          <a:noFill/>
        </p:spPr>
        <p:txBody>
          <a:bodyPr wrap="square" rtlCol="0">
            <a:spAutoFit/>
          </a:bodyPr>
          <a:lstStyle/>
          <a:p>
            <a:pPr algn="ctr"/>
            <a:r>
              <a:rPr lang="en-GB" sz="4800" dirty="0">
                <a:solidFill>
                  <a:schemeClr val="bg1"/>
                </a:solidFill>
              </a:rPr>
              <a:t>P3/4 Equipment List</a:t>
            </a:r>
          </a:p>
        </p:txBody>
      </p:sp>
      <p:sp>
        <p:nvSpPr>
          <p:cNvPr id="70" name="Rectangle 69"/>
          <p:cNvSpPr/>
          <p:nvPr/>
        </p:nvSpPr>
        <p:spPr>
          <a:xfrm>
            <a:off x="2327563" y="1056246"/>
            <a:ext cx="7813963" cy="967637"/>
          </a:xfrm>
          <a:prstGeom prst="rect">
            <a:avLst/>
          </a:prstGeom>
        </p:spPr>
        <p:txBody>
          <a:bodyPr wrap="square">
            <a:spAutoFit/>
          </a:bodyPr>
          <a:lstStyle/>
          <a:p>
            <a:pPr marL="6350" indent="-6350">
              <a:lnSpc>
                <a:spcPct val="107000"/>
              </a:lnSpc>
              <a:spcAft>
                <a:spcPts val="5"/>
              </a:spcAft>
            </a:pPr>
            <a:endParaRPr lang="en-GB" dirty="0">
              <a:solidFill>
                <a:srgbClr val="000000"/>
              </a:solidFill>
              <a:latin typeface="Comic Sans MS" panose="030F0702030302020204" pitchFamily="66" charset="0"/>
              <a:ea typeface="Comic Sans MS" panose="030F0702030302020204" pitchFamily="66" charset="0"/>
              <a:cs typeface="Comic Sans MS" panose="030F0702030302020204" pitchFamily="66" charset="0"/>
            </a:endParaRPr>
          </a:p>
          <a:p>
            <a:pPr marL="6350" indent="-6350" algn="ctr">
              <a:lnSpc>
                <a:spcPct val="107000"/>
              </a:lnSpc>
              <a:spcAft>
                <a:spcPts val="5"/>
              </a:spcAft>
            </a:pPr>
            <a:r>
              <a:rPr lang="en-GB" dirty="0">
                <a:solidFill>
                  <a:schemeClr val="bg1"/>
                </a:solidFill>
                <a:latin typeface="Comic Sans MS" panose="030F0702030302020204" pitchFamily="66" charset="0"/>
                <a:ea typeface="Comic Sans MS" panose="030F0702030302020204" pitchFamily="66" charset="0"/>
                <a:cs typeface="Comic Sans MS" panose="030F0702030302020204" pitchFamily="66" charset="0"/>
              </a:rPr>
              <a:t>P3/4 </a:t>
            </a:r>
            <a:r>
              <a:rPr lang="en-GB" sz="1400" dirty="0">
                <a:solidFill>
                  <a:schemeClr val="bg1"/>
                </a:solidFill>
                <a:latin typeface="Comic Sans MS" panose="030F0702030302020204" pitchFamily="66" charset="0"/>
                <a:ea typeface="Comic Sans MS" panose="030F0702030302020204" pitchFamily="66" charset="0"/>
                <a:cs typeface="Comic Sans MS" panose="030F0702030302020204" pitchFamily="66" charset="0"/>
              </a:rPr>
              <a:t>children should bring the following items with them in the new term.  </a:t>
            </a:r>
            <a:endParaRPr lang="en-GB" sz="1400" dirty="0">
              <a:solidFill>
                <a:schemeClr val="bg1"/>
              </a:solidFill>
              <a:latin typeface="Calibri" panose="020F0502020204030204" pitchFamily="34" charset="0"/>
              <a:ea typeface="Calibri" panose="020F0502020204030204" pitchFamily="34" charset="0"/>
            </a:endParaRPr>
          </a:p>
          <a:p>
            <a:pPr marL="6350" indent="-6350" algn="ctr">
              <a:lnSpc>
                <a:spcPct val="107000"/>
              </a:lnSpc>
              <a:spcAft>
                <a:spcPts val="810"/>
              </a:spcAft>
            </a:pPr>
            <a:r>
              <a:rPr lang="en-GB" sz="1400" dirty="0">
                <a:solidFill>
                  <a:schemeClr val="bg1"/>
                </a:solidFill>
                <a:latin typeface="Comic Sans MS" panose="030F0702030302020204" pitchFamily="66" charset="0"/>
                <a:ea typeface="Comic Sans MS" panose="030F0702030302020204" pitchFamily="66" charset="0"/>
                <a:cs typeface="Comic Sans MS" panose="030F0702030302020204" pitchFamily="66" charset="0"/>
              </a:rPr>
              <a:t>Please make sure everything is labelled with your </a:t>
            </a:r>
            <a:r>
              <a:rPr lang="en-GB" dirty="0">
                <a:solidFill>
                  <a:schemeClr val="bg1"/>
                </a:solidFill>
                <a:latin typeface="Comic Sans MS" panose="030F0702030302020204" pitchFamily="66" charset="0"/>
                <a:ea typeface="Comic Sans MS" panose="030F0702030302020204" pitchFamily="66" charset="0"/>
                <a:cs typeface="Comic Sans MS" panose="030F0702030302020204" pitchFamily="66" charset="0"/>
              </a:rPr>
              <a:t>child’s name. </a:t>
            </a:r>
            <a:endParaRPr lang="en-GB" dirty="0">
              <a:solidFill>
                <a:schemeClr val="bg1"/>
              </a:solidFill>
              <a:effectLst/>
              <a:latin typeface="Calibri" panose="020F0502020204030204" pitchFamily="34" charset="0"/>
              <a:ea typeface="Calibri" panose="020F0502020204030204" pitchFamily="34" charset="0"/>
            </a:endParaRPr>
          </a:p>
        </p:txBody>
      </p:sp>
      <p:sp>
        <p:nvSpPr>
          <p:cNvPr id="71" name="Rectangle 70"/>
          <p:cNvSpPr/>
          <p:nvPr/>
        </p:nvSpPr>
        <p:spPr>
          <a:xfrm>
            <a:off x="968269" y="2508111"/>
            <a:ext cx="4780470" cy="4652812"/>
          </a:xfrm>
          <a:prstGeom prst="rect">
            <a:avLst/>
          </a:prstGeom>
        </p:spPr>
        <p:txBody>
          <a:bodyPr wrap="square">
            <a:spAutoFit/>
          </a:bodyPr>
          <a:lstStyle/>
          <a:p>
            <a:pPr marL="342900" lvl="0" indent="-342900" fontAlgn="base">
              <a:lnSpc>
                <a:spcPct val="107000"/>
              </a:lnSpc>
              <a:spcAft>
                <a:spcPts val="15"/>
              </a:spcAft>
              <a:buClr>
                <a:srgbClr val="000000"/>
              </a:buClr>
              <a:buSzPts val="1600"/>
              <a:buFont typeface="Arial" panose="020B0604020202020204" pitchFamily="34" charset="0"/>
              <a:buChar char="➢"/>
            </a:pPr>
            <a:r>
              <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rPr>
              <a:t>HB pencils   </a:t>
            </a:r>
            <a:endParaRPr lang="en-GB" sz="1600" dirty="0">
              <a:solidFill>
                <a:srgbClr val="7030A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7200">
              <a:lnSpc>
                <a:spcPct val="107000"/>
              </a:lnSpc>
              <a:spcAft>
                <a:spcPts val="170"/>
              </a:spcAft>
            </a:pPr>
            <a:r>
              <a:rPr lang="en-GB" sz="1600" dirty="0">
                <a:solidFill>
                  <a:srgbClr val="7030A0"/>
                </a:solidFill>
                <a:latin typeface="Comic Sans MS" panose="030F0702030302020204" pitchFamily="66" charset="0"/>
                <a:ea typeface="Comic Sans MS" panose="030F0702030302020204" pitchFamily="66" charset="0"/>
                <a:cs typeface="Comic Sans MS" panose="030F0702030302020204" pitchFamily="66" charset="0"/>
              </a:rPr>
              <a:t> </a:t>
            </a:r>
            <a:endParaRPr lang="en-GB" sz="1600" dirty="0">
              <a:solidFill>
                <a:srgbClr val="7030A0"/>
              </a:solidFill>
              <a:latin typeface="Calibri" panose="020F0502020204030204" pitchFamily="34" charset="0"/>
              <a:ea typeface="Calibri" panose="020F0502020204030204" pitchFamily="34" charset="0"/>
            </a:endParaRPr>
          </a:p>
          <a:p>
            <a:pPr marL="342900" lvl="0" indent="-342900" fontAlgn="base">
              <a:lnSpc>
                <a:spcPct val="107000"/>
              </a:lnSpc>
              <a:spcAft>
                <a:spcPts val="15"/>
              </a:spcAft>
              <a:buClr>
                <a:srgbClr val="000000"/>
              </a:buClr>
              <a:buSzPts val="1600"/>
              <a:buFont typeface="Arial" panose="020B0604020202020204" pitchFamily="34" charset="0"/>
              <a:buChar char="➢"/>
            </a:pPr>
            <a:r>
              <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rPr>
              <a:t>Rubber </a:t>
            </a:r>
            <a:endParaRPr lang="en-GB" sz="1600" dirty="0">
              <a:solidFill>
                <a:srgbClr val="7030A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7200">
              <a:lnSpc>
                <a:spcPct val="107000"/>
              </a:lnSpc>
              <a:spcAft>
                <a:spcPts val="170"/>
              </a:spcAft>
            </a:pPr>
            <a:r>
              <a:rPr lang="en-GB" sz="1600" dirty="0">
                <a:solidFill>
                  <a:srgbClr val="7030A0"/>
                </a:solidFill>
                <a:latin typeface="Comic Sans MS" panose="030F0702030302020204" pitchFamily="66" charset="0"/>
                <a:ea typeface="Comic Sans MS" panose="030F0702030302020204" pitchFamily="66" charset="0"/>
                <a:cs typeface="Comic Sans MS" panose="030F0702030302020204" pitchFamily="66" charset="0"/>
              </a:rPr>
              <a:t> </a:t>
            </a:r>
            <a:endParaRPr lang="en-GB" sz="1600" dirty="0">
              <a:solidFill>
                <a:srgbClr val="7030A0"/>
              </a:solidFill>
              <a:latin typeface="Calibri" panose="020F0502020204030204" pitchFamily="34" charset="0"/>
              <a:ea typeface="Calibri" panose="020F0502020204030204" pitchFamily="34" charset="0"/>
            </a:endParaRPr>
          </a:p>
          <a:p>
            <a:pPr marL="342900" lvl="0" indent="-342900" fontAlgn="base">
              <a:lnSpc>
                <a:spcPct val="107000"/>
              </a:lnSpc>
              <a:spcAft>
                <a:spcPts val="15"/>
              </a:spcAft>
              <a:buClr>
                <a:srgbClr val="000000"/>
              </a:buClr>
              <a:buSzPts val="1600"/>
              <a:buFont typeface="Arial" panose="020B0604020202020204" pitchFamily="34" charset="0"/>
              <a:buChar char="➢"/>
            </a:pPr>
            <a:r>
              <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rPr>
              <a:t>Sharpener </a:t>
            </a:r>
            <a:endParaRPr lang="en-GB" sz="1600" dirty="0">
              <a:solidFill>
                <a:srgbClr val="7030A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7200">
              <a:lnSpc>
                <a:spcPct val="107000"/>
              </a:lnSpc>
              <a:spcAft>
                <a:spcPts val="170"/>
              </a:spcAft>
            </a:pPr>
            <a:r>
              <a:rPr lang="en-GB" sz="1600" dirty="0">
                <a:solidFill>
                  <a:srgbClr val="7030A0"/>
                </a:solidFill>
                <a:latin typeface="Comic Sans MS" panose="030F0702030302020204" pitchFamily="66" charset="0"/>
                <a:ea typeface="Comic Sans MS" panose="030F0702030302020204" pitchFamily="66" charset="0"/>
                <a:cs typeface="Comic Sans MS" panose="030F0702030302020204" pitchFamily="66" charset="0"/>
              </a:rPr>
              <a:t> </a:t>
            </a:r>
            <a:endParaRPr lang="en-GB" sz="1600" dirty="0">
              <a:solidFill>
                <a:srgbClr val="7030A0"/>
              </a:solidFill>
              <a:latin typeface="Calibri" panose="020F0502020204030204" pitchFamily="34" charset="0"/>
              <a:ea typeface="Calibri" panose="020F0502020204030204" pitchFamily="34" charset="0"/>
            </a:endParaRPr>
          </a:p>
          <a:p>
            <a:pPr marL="342900" lvl="0" indent="-342900" fontAlgn="base">
              <a:lnSpc>
                <a:spcPct val="107000"/>
              </a:lnSpc>
              <a:spcAft>
                <a:spcPts val="15"/>
              </a:spcAft>
              <a:buClr>
                <a:srgbClr val="000000"/>
              </a:buClr>
              <a:buSzPts val="1600"/>
              <a:buFont typeface="Arial" panose="020B0604020202020204" pitchFamily="34" charset="0"/>
              <a:buChar char="➢"/>
            </a:pPr>
            <a:r>
              <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rPr>
              <a:t>Pritt Stick x3 </a:t>
            </a:r>
            <a:endParaRPr lang="en-GB" sz="1600" dirty="0">
              <a:solidFill>
                <a:srgbClr val="7030A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7200">
              <a:lnSpc>
                <a:spcPct val="107000"/>
              </a:lnSpc>
              <a:spcAft>
                <a:spcPts val="170"/>
              </a:spcAft>
            </a:pPr>
            <a:r>
              <a:rPr lang="en-GB" sz="1600" dirty="0">
                <a:solidFill>
                  <a:srgbClr val="7030A0"/>
                </a:solidFill>
                <a:latin typeface="Comic Sans MS" panose="030F0702030302020204" pitchFamily="66" charset="0"/>
                <a:ea typeface="Comic Sans MS" panose="030F0702030302020204" pitchFamily="66" charset="0"/>
                <a:cs typeface="Comic Sans MS" panose="030F0702030302020204" pitchFamily="66" charset="0"/>
              </a:rPr>
              <a:t> </a:t>
            </a:r>
            <a:endParaRPr lang="en-GB" sz="1600" dirty="0">
              <a:solidFill>
                <a:srgbClr val="7030A0"/>
              </a:solidFill>
              <a:latin typeface="Calibri" panose="020F0502020204030204" pitchFamily="34" charset="0"/>
              <a:ea typeface="Calibri" panose="020F0502020204030204" pitchFamily="34" charset="0"/>
            </a:endParaRPr>
          </a:p>
          <a:p>
            <a:pPr marL="342900" lvl="0" indent="-342900" fontAlgn="base">
              <a:lnSpc>
                <a:spcPct val="107000"/>
              </a:lnSpc>
              <a:spcAft>
                <a:spcPts val="15"/>
              </a:spcAft>
              <a:buClr>
                <a:srgbClr val="000000"/>
              </a:buClr>
              <a:buSzPts val="1600"/>
              <a:buFont typeface="Arial" panose="020B0604020202020204" pitchFamily="34" charset="0"/>
              <a:buChar char="➢"/>
            </a:pPr>
            <a:r>
              <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rPr>
              <a:t>Packet of colouring pencils</a:t>
            </a:r>
          </a:p>
          <a:p>
            <a:pPr lvl="0" fontAlgn="base">
              <a:lnSpc>
                <a:spcPct val="107000"/>
              </a:lnSpc>
              <a:spcAft>
                <a:spcPts val="15"/>
              </a:spcAft>
              <a:buClr>
                <a:srgbClr val="000000"/>
              </a:buClr>
              <a:buSzPts val="1600"/>
            </a:pPr>
            <a:endPar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endParaRPr>
          </a:p>
          <a:p>
            <a:pPr marL="342900" lvl="0" indent="-342900" fontAlgn="base">
              <a:lnSpc>
                <a:spcPct val="107000"/>
              </a:lnSpc>
              <a:spcAft>
                <a:spcPts val="15"/>
              </a:spcAft>
              <a:buClr>
                <a:srgbClr val="000000"/>
              </a:buClr>
              <a:buSzPts val="1600"/>
              <a:buFont typeface="Arial" panose="020B0604020202020204" pitchFamily="34" charset="0"/>
              <a:buChar char="➢"/>
            </a:pPr>
            <a:r>
              <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rPr>
              <a:t>1 packet of whiteboard markers</a:t>
            </a:r>
          </a:p>
          <a:p>
            <a:pPr lvl="0" fontAlgn="base">
              <a:lnSpc>
                <a:spcPct val="107000"/>
              </a:lnSpc>
              <a:spcAft>
                <a:spcPts val="15"/>
              </a:spcAft>
              <a:buClr>
                <a:srgbClr val="000000"/>
              </a:buClr>
              <a:buSzPts val="1600"/>
            </a:pPr>
            <a:endPar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endParaRPr>
          </a:p>
          <a:p>
            <a:pPr marL="342900" indent="-342900" fontAlgn="base">
              <a:lnSpc>
                <a:spcPct val="107000"/>
              </a:lnSpc>
              <a:spcAft>
                <a:spcPts val="15"/>
              </a:spcAft>
              <a:buClr>
                <a:srgbClr val="000000"/>
              </a:buClr>
              <a:buSzPts val="1600"/>
              <a:buFont typeface="Arial" panose="020B0604020202020204" pitchFamily="34" charset="0"/>
              <a:buChar char="➢"/>
            </a:pPr>
            <a:r>
              <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rPr>
              <a:t> Small individual bottle of hand sanitizer  </a:t>
            </a:r>
            <a:endParaRPr lang="en-GB" sz="1100" dirty="0">
              <a:solidFill>
                <a:srgbClr val="7030A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7200">
              <a:lnSpc>
                <a:spcPct val="107000"/>
              </a:lnSpc>
              <a:spcAft>
                <a:spcPts val="155"/>
              </a:spcAft>
            </a:pPr>
            <a:endParaRPr lang="en-GB" sz="1600" dirty="0">
              <a:solidFill>
                <a:srgbClr val="7030A0"/>
              </a:solidFill>
              <a:latin typeface="Calibri" panose="020F0502020204030204" pitchFamily="34" charset="0"/>
              <a:ea typeface="Calibri" panose="020F0502020204030204" pitchFamily="34" charset="0"/>
            </a:endParaRPr>
          </a:p>
          <a:p>
            <a:pPr marL="342900" lvl="0" indent="-342900" fontAlgn="base">
              <a:lnSpc>
                <a:spcPct val="107000"/>
              </a:lnSpc>
              <a:spcAft>
                <a:spcPts val="15"/>
              </a:spcAft>
              <a:buClr>
                <a:srgbClr val="000000"/>
              </a:buClr>
              <a:buSzPts val="1600"/>
              <a:buFont typeface="Arial" panose="020B0604020202020204" pitchFamily="34" charset="0"/>
              <a:buChar char="➢"/>
            </a:pPr>
            <a:r>
              <a:rPr lang="en-GB" sz="1600" dirty="0">
                <a:solidFill>
                  <a:srgbClr val="7030A0"/>
                </a:solidFill>
                <a:uFill>
                  <a:solidFill>
                    <a:srgbClr val="000000"/>
                  </a:solidFill>
                </a:uFill>
                <a:latin typeface="Comic Sans MS" panose="030F0702030302020204" pitchFamily="66" charset="0"/>
                <a:ea typeface="Comic Sans MS" panose="030F0702030302020204" pitchFamily="66" charset="0"/>
                <a:cs typeface="Comic Sans MS" panose="030F0702030302020204" pitchFamily="66" charset="0"/>
              </a:rPr>
              <a:t>P4 – 30 cm ruler </a:t>
            </a:r>
          </a:p>
          <a:p>
            <a:pPr lvl="0" fontAlgn="base">
              <a:lnSpc>
                <a:spcPct val="107000"/>
              </a:lnSpc>
              <a:spcAft>
                <a:spcPts val="15"/>
              </a:spcAft>
              <a:buClr>
                <a:srgbClr val="000000"/>
              </a:buClr>
              <a:buSzPts val="1600"/>
            </a:pPr>
            <a:endParaRPr lang="en-GB" sz="1200" dirty="0">
              <a:solidFill>
                <a:srgbClr val="7030A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7200">
              <a:lnSpc>
                <a:spcPct val="107000"/>
              </a:lnSpc>
              <a:spcAft>
                <a:spcPts val="170"/>
              </a:spcAft>
            </a:pPr>
            <a:r>
              <a:rPr lang="en-GB" dirty="0">
                <a:solidFill>
                  <a:srgbClr val="000000"/>
                </a:solidFill>
                <a:latin typeface="Comic Sans MS" panose="030F0702030302020204" pitchFamily="66" charset="0"/>
                <a:ea typeface="Comic Sans MS" panose="030F0702030302020204" pitchFamily="66" charset="0"/>
                <a:cs typeface="Comic Sans MS" panose="030F0702030302020204" pitchFamily="66" charset="0"/>
              </a:rPr>
              <a:t> </a:t>
            </a:r>
            <a:endParaRPr lang="en-GB" sz="1200" dirty="0">
              <a:solidFill>
                <a:srgbClr val="000000"/>
              </a:solidFill>
              <a:latin typeface="Calibri" panose="020F0502020204030204" pitchFamily="34" charset="0"/>
              <a:ea typeface="Calibri" panose="020F0502020204030204" pitchFamily="34" charset="0"/>
            </a:endParaRPr>
          </a:p>
        </p:txBody>
      </p:sp>
      <p:sp>
        <p:nvSpPr>
          <p:cNvPr id="72" name="Rectangle 71"/>
          <p:cNvSpPr/>
          <p:nvPr/>
        </p:nvSpPr>
        <p:spPr>
          <a:xfrm>
            <a:off x="5127731" y="3080130"/>
            <a:ext cx="6096000" cy="2350836"/>
          </a:xfrm>
          <a:prstGeom prst="rect">
            <a:avLst/>
          </a:prstGeom>
        </p:spPr>
        <p:txBody>
          <a:bodyPr>
            <a:spAutoFit/>
          </a:bodyPr>
          <a:lstStyle/>
          <a:p>
            <a:pPr lvl="0" algn="ctr" fontAlgn="base">
              <a:lnSpc>
                <a:spcPct val="107000"/>
              </a:lnSpc>
              <a:spcAft>
                <a:spcPts val="15"/>
              </a:spcAft>
              <a:buClr>
                <a:srgbClr val="000000"/>
              </a:buClr>
              <a:buSzPts val="1600"/>
            </a:pPr>
            <a:r>
              <a:rPr lang="en-GB" sz="2400" dirty="0">
                <a:solidFill>
                  <a:srgbClr val="7030A0"/>
                </a:solidFill>
                <a:uFill>
                  <a:solidFill>
                    <a:srgbClr val="000000"/>
                  </a:solidFill>
                </a:uFill>
                <a:latin typeface="Comic Sans MS" panose="030F0702030302020204" pitchFamily="66" charset="0"/>
                <a:ea typeface="Wingdings" panose="05000000000000000000" pitchFamily="2" charset="2"/>
                <a:cs typeface="Wingdings" panose="05000000000000000000" pitchFamily="2" charset="2"/>
              </a:rPr>
              <a:t>Could we also ask that each child brings in a box of tissues and a packet of baby wipes as these are always very useful items to have within the classroom. </a:t>
            </a:r>
          </a:p>
          <a:p>
            <a:pPr marL="342900" lvl="0" indent="-342900" fontAlgn="base">
              <a:lnSpc>
                <a:spcPct val="107000"/>
              </a:lnSpc>
              <a:spcAft>
                <a:spcPts val="15"/>
              </a:spcAft>
              <a:buClr>
                <a:srgbClr val="000000"/>
              </a:buClr>
              <a:buSzPts val="1600"/>
              <a:buFont typeface="Arial" panose="020B0604020202020204" pitchFamily="34" charset="0"/>
              <a:buChar char="➢"/>
            </a:pPr>
            <a:endParaRPr lang="en-GB" sz="1200" dirty="0">
              <a:solidFill>
                <a:srgbClr val="7030A0"/>
              </a:solidFill>
              <a:uFill>
                <a:solidFill>
                  <a:srgbClr val="000000"/>
                </a:solidFill>
              </a:uFill>
              <a:latin typeface="Comic Sans MS" panose="030F0702030302020204" pitchFamily="66" charset="0"/>
              <a:ea typeface="Wingdings" panose="05000000000000000000" pitchFamily="2" charset="2"/>
              <a:cs typeface="Wingdings" panose="05000000000000000000" pitchFamily="2" charset="2"/>
            </a:endParaRPr>
          </a:p>
          <a:p>
            <a:pPr lvl="0" fontAlgn="base">
              <a:lnSpc>
                <a:spcPct val="107000"/>
              </a:lnSpc>
              <a:spcAft>
                <a:spcPts val="15"/>
              </a:spcAft>
              <a:buClr>
                <a:srgbClr val="000000"/>
              </a:buClr>
              <a:buSzPts val="1600"/>
            </a:pPr>
            <a:endParaRPr lang="en-GB" sz="1200" dirty="0">
              <a:solidFill>
                <a:srgbClr val="7030A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7200">
              <a:lnSpc>
                <a:spcPct val="107000"/>
              </a:lnSpc>
              <a:spcAft>
                <a:spcPts val="160"/>
              </a:spcAft>
            </a:pPr>
            <a:r>
              <a:rPr lang="en-GB" dirty="0">
                <a:solidFill>
                  <a:srgbClr val="7030A0"/>
                </a:solidFill>
                <a:latin typeface="Comic Sans MS" panose="030F0702030302020204" pitchFamily="66" charset="0"/>
                <a:ea typeface="Comic Sans MS" panose="030F0702030302020204" pitchFamily="66" charset="0"/>
                <a:cs typeface="Comic Sans MS" panose="030F0702030302020204" pitchFamily="66" charset="0"/>
              </a:rPr>
              <a:t> </a:t>
            </a:r>
            <a:endParaRPr lang="en-GB" sz="1200" dirty="0">
              <a:solidFill>
                <a:srgbClr val="7030A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3833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600" b="1" u="sng" dirty="0">
                <a:solidFill>
                  <a:schemeClr val="bg1"/>
                </a:solidFill>
                <a:latin typeface="SassoonPrimaryInfant" pitchFamily="2" charset="0"/>
              </a:rPr>
              <a:t>A few more points!</a:t>
            </a:r>
          </a:p>
        </p:txBody>
      </p:sp>
      <p:sp>
        <p:nvSpPr>
          <p:cNvPr id="3" name="Content Placeholder 2"/>
          <p:cNvSpPr>
            <a:spLocks noGrp="1"/>
          </p:cNvSpPr>
          <p:nvPr>
            <p:ph idx="1"/>
          </p:nvPr>
        </p:nvSpPr>
        <p:spPr>
          <a:xfrm>
            <a:off x="86794" y="2322500"/>
            <a:ext cx="10615841" cy="4327682"/>
          </a:xfrm>
        </p:spPr>
        <p:txBody>
          <a:bodyPr>
            <a:normAutofit fontScale="47500" lnSpcReduction="20000"/>
          </a:bodyPr>
          <a:lstStyle/>
          <a:p>
            <a:pPr algn="ctr">
              <a:buClr>
                <a:srgbClr val="0070C0"/>
              </a:buClr>
              <a:buFont typeface="Wingdings" panose="05000000000000000000" pitchFamily="2" charset="2"/>
              <a:buChar char="Ø"/>
            </a:pPr>
            <a:r>
              <a:rPr lang="en-GB" sz="3400" dirty="0">
                <a:solidFill>
                  <a:schemeClr val="tx1"/>
                </a:solidFill>
                <a:latin typeface="SassoonPrimaryInfant" pitchFamily="2" charset="0"/>
              </a:rPr>
              <a:t>Please ensure all school items are clearly labelled. </a:t>
            </a:r>
          </a:p>
          <a:p>
            <a:pPr algn="ctr">
              <a:buClr>
                <a:srgbClr val="0070C0"/>
              </a:buClr>
              <a:buFont typeface="Wingdings" panose="05000000000000000000" pitchFamily="2" charset="2"/>
              <a:buChar char="Ø"/>
            </a:pPr>
            <a:r>
              <a:rPr lang="en-GB" sz="3400" dirty="0">
                <a:solidFill>
                  <a:schemeClr val="tx1"/>
                </a:solidFill>
                <a:latin typeface="SassoonPrimaryInfant" pitchFamily="2" charset="0"/>
              </a:rPr>
              <a:t>Check your child’s schoolbag regularly for notes.</a:t>
            </a:r>
          </a:p>
          <a:p>
            <a:pPr algn="ctr">
              <a:buClr>
                <a:srgbClr val="0070C0"/>
              </a:buClr>
              <a:buFont typeface="Wingdings" panose="05000000000000000000" pitchFamily="2" charset="2"/>
              <a:buChar char="Ø"/>
            </a:pPr>
            <a:r>
              <a:rPr lang="en-GB" sz="3400" dirty="0">
                <a:solidFill>
                  <a:schemeClr val="tx1"/>
                </a:solidFill>
                <a:latin typeface="SassoonPrimaryInfant" pitchFamily="2" charset="0"/>
              </a:rPr>
              <a:t>Parent/ teacher meetings will take place in October and March (more information to follow.) </a:t>
            </a:r>
          </a:p>
          <a:p>
            <a:pPr algn="ctr">
              <a:buClr>
                <a:srgbClr val="0070C0"/>
              </a:buClr>
              <a:buFont typeface="Wingdings" panose="05000000000000000000" pitchFamily="2" charset="2"/>
              <a:buChar char="Ø"/>
            </a:pPr>
            <a:r>
              <a:rPr lang="en-GB" sz="3400" dirty="0">
                <a:solidFill>
                  <a:schemeClr val="tx1"/>
                </a:solidFill>
                <a:latin typeface="SassoonPrimaryInfant" pitchFamily="2" charset="0"/>
              </a:rPr>
              <a:t>An end of year report is provided in June.</a:t>
            </a:r>
          </a:p>
          <a:p>
            <a:pPr marL="0" indent="0" algn="ctr">
              <a:buClr>
                <a:srgbClr val="0070C0"/>
              </a:buClr>
              <a:buNone/>
            </a:pPr>
            <a:endParaRPr lang="en-GB" sz="3800" dirty="0">
              <a:solidFill>
                <a:schemeClr val="tx1"/>
              </a:solidFill>
              <a:latin typeface="SassoonPrimaryInfant" pitchFamily="2" charset="0"/>
            </a:endParaRPr>
          </a:p>
          <a:p>
            <a:pPr marL="0" indent="0" algn="ctr">
              <a:buClr>
                <a:srgbClr val="0070C0"/>
              </a:buClr>
              <a:buNone/>
            </a:pPr>
            <a:endParaRPr lang="en-GB" sz="3800" dirty="0">
              <a:solidFill>
                <a:schemeClr val="tx1"/>
              </a:solidFill>
              <a:latin typeface="SassoonPrimaryInfant" pitchFamily="2" charset="0"/>
            </a:endParaRPr>
          </a:p>
          <a:p>
            <a:pPr marL="0" indent="0" algn="ctr">
              <a:buClr>
                <a:srgbClr val="0070C0"/>
              </a:buClr>
              <a:buNone/>
            </a:pPr>
            <a:r>
              <a:rPr lang="en-GB" sz="3800" b="1" dirty="0">
                <a:solidFill>
                  <a:srgbClr val="7030A0"/>
                </a:solidFill>
                <a:latin typeface="SassoonPrimaryInfant" pitchFamily="2" charset="0"/>
              </a:rPr>
              <a:t>Your child will learn best if we are able to work and communicate with each other, so please feel free to email me with any worries or concerns you may have regarding your child.</a:t>
            </a:r>
          </a:p>
          <a:p>
            <a:pPr marL="0" indent="0" algn="ctr">
              <a:buClr>
                <a:srgbClr val="0070C0"/>
              </a:buClr>
              <a:buNone/>
            </a:pPr>
            <a:r>
              <a:rPr lang="en-GB" sz="3800" b="1" dirty="0">
                <a:solidFill>
                  <a:srgbClr val="7030A0"/>
                </a:solidFill>
                <a:latin typeface="SassoonPrimaryInfant" pitchFamily="2" charset="0"/>
              </a:rPr>
              <a:t> </a:t>
            </a:r>
            <a:r>
              <a:rPr lang="en-GB" sz="3800" b="1" dirty="0">
                <a:solidFill>
                  <a:srgbClr val="7030A0"/>
                </a:solidFill>
                <a:latin typeface="SassoonPrimaryInfant" pitchFamily="2" charset="0"/>
                <a:hlinkClick r:id="rId2">
                  <a:extLst>
                    <a:ext uri="{A12FA001-AC4F-418D-AE19-62706E023703}">
                      <ahyp:hlinkClr xmlns:ahyp="http://schemas.microsoft.com/office/drawing/2018/hyperlinkcolor" val="tx"/>
                    </a:ext>
                  </a:extLst>
                </a:hlinkClick>
              </a:rPr>
              <a:t>cbowers753@c2kni.net</a:t>
            </a:r>
            <a:r>
              <a:rPr lang="en-GB" sz="3800" b="1" dirty="0">
                <a:solidFill>
                  <a:srgbClr val="7030A0"/>
                </a:solidFill>
                <a:latin typeface="SassoonPrimaryInfant" pitchFamily="2" charset="0"/>
              </a:rPr>
              <a:t>  </a:t>
            </a:r>
            <a:r>
              <a:rPr lang="en-GB" sz="3800" dirty="0">
                <a:solidFill>
                  <a:schemeClr val="bg1"/>
                </a:solidFill>
                <a:latin typeface="SassoonPrimaryInfant" pitchFamily="2" charset="0"/>
              </a:rPr>
              <a:t>us with you! </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pPr marL="0" indent="0" algn="ctr">
              <a:buNone/>
            </a:pPr>
            <a:r>
              <a:rPr lang="en-GB" sz="4200" b="1" dirty="0">
                <a:solidFill>
                  <a:srgbClr val="7030A0"/>
                </a:solidFill>
                <a:latin typeface="SassoonPrimaryInfant" pitchFamily="2" charset="0"/>
              </a:rPr>
              <a:t>ENJOY P3/4!!</a:t>
            </a:r>
            <a:endParaRPr lang="en-GB" dirty="0">
              <a:solidFill>
                <a:schemeClr val="bg1"/>
              </a:solidFill>
              <a:latin typeface="SassoonPrimaryInfant" pitchFamily="2" charset="0"/>
            </a:endParaRPr>
          </a:p>
          <a:p>
            <a:pPr marL="0" indent="0" algn="ctr">
              <a:buNone/>
            </a:pPr>
            <a:r>
              <a:rPr lang="en-GB" sz="4700" b="1" dirty="0">
                <a:solidFill>
                  <a:srgbClr val="7030A0"/>
                </a:solidFill>
                <a:latin typeface="SassoonPrimaryInfant" pitchFamily="2" charset="0"/>
              </a:rPr>
              <a:t>Mrs B </a:t>
            </a:r>
            <a:r>
              <a:rPr lang="en-GB" sz="4700" b="1" dirty="0">
                <a:solidFill>
                  <a:srgbClr val="7030A0"/>
                </a:solidFill>
                <a:latin typeface="SassoonPrimaryInfant" pitchFamily="2" charset="0"/>
                <a:sym typeface="Wingdings" panose="05000000000000000000" pitchFamily="2" charset="2"/>
              </a:rPr>
              <a:t></a:t>
            </a:r>
            <a:endParaRPr lang="en-GB" sz="4700" b="1" dirty="0">
              <a:solidFill>
                <a:srgbClr val="7030A0"/>
              </a:solidFill>
              <a:latin typeface="SassoonPrimaryInfant" pitchFamily="2" charset="0"/>
            </a:endParaRPr>
          </a:p>
        </p:txBody>
      </p:sp>
      <p:pic>
        <p:nvPicPr>
          <p:cNvPr id="4" name="Picture 3"/>
          <p:cNvPicPr>
            <a:picLocks noChangeAspect="1"/>
          </p:cNvPicPr>
          <p:nvPr/>
        </p:nvPicPr>
        <p:blipFill>
          <a:blip r:embed="rId3"/>
          <a:stretch>
            <a:fillRect/>
          </a:stretch>
        </p:blipFill>
        <p:spPr>
          <a:xfrm>
            <a:off x="10702635" y="5340320"/>
            <a:ext cx="1329163" cy="1517680"/>
          </a:xfrm>
          <a:prstGeom prst="rect">
            <a:avLst/>
          </a:prstGeom>
        </p:spPr>
      </p:pic>
    </p:spTree>
    <p:extLst>
      <p:ext uri="{BB962C8B-B14F-4D97-AF65-F5344CB8AC3E}">
        <p14:creationId xmlns:p14="http://schemas.microsoft.com/office/powerpoint/2010/main" val="120889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74000">
              <a:schemeClr val="accent1">
                <a:lumMod val="45000"/>
                <a:lumOff val="55000"/>
              </a:schemeClr>
            </a:gs>
            <a:gs pos="7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28 Collection Of School Uniform Clipart Png - School Uniform Clipart,  Transparent Png , Transparent Png Image - PNGitem">
            <a:extLst>
              <a:ext uri="{FF2B5EF4-FFF2-40B4-BE49-F238E27FC236}">
                <a16:creationId xmlns:a16="http://schemas.microsoft.com/office/drawing/2014/main" id="{35168BC2-2E8B-455C-BFD0-74CA76E08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695" y="5295900"/>
            <a:ext cx="2924175" cy="1562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5913" y="740229"/>
            <a:ext cx="8596668" cy="1320800"/>
          </a:xfrm>
        </p:spPr>
        <p:txBody>
          <a:bodyPr>
            <a:normAutofit/>
          </a:bodyPr>
          <a:lstStyle/>
          <a:p>
            <a:pPr algn="ctr"/>
            <a:r>
              <a:rPr lang="en-GB" sz="8000" b="1" u="sng" dirty="0">
                <a:solidFill>
                  <a:schemeClr val="bg1"/>
                </a:solidFill>
                <a:latin typeface="SassoonPrimaryInfant" pitchFamily="2" charset="0"/>
              </a:rPr>
              <a:t>School Uniform </a:t>
            </a:r>
          </a:p>
        </p:txBody>
      </p:sp>
      <p:sp>
        <p:nvSpPr>
          <p:cNvPr id="3" name="Content Placeholder 2"/>
          <p:cNvSpPr>
            <a:spLocks noGrp="1"/>
          </p:cNvSpPr>
          <p:nvPr>
            <p:ph idx="1"/>
          </p:nvPr>
        </p:nvSpPr>
        <p:spPr>
          <a:xfrm>
            <a:off x="620649" y="2497984"/>
            <a:ext cx="5131141" cy="3405385"/>
          </a:xfrm>
        </p:spPr>
        <p:txBody>
          <a:bodyPr>
            <a:normAutofit fontScale="85000" lnSpcReduction="10000"/>
          </a:bodyPr>
          <a:lstStyle/>
          <a:p>
            <a:pPr marL="0" indent="0" algn="ctr">
              <a:buNone/>
            </a:pPr>
            <a:r>
              <a:rPr lang="en-GB" sz="2600" b="1" u="sng" dirty="0">
                <a:solidFill>
                  <a:srgbClr val="7030A0"/>
                </a:solidFill>
                <a:latin typeface="SassoonPrimaryInfant" pitchFamily="2" charset="0"/>
              </a:rPr>
              <a:t>Girls</a:t>
            </a:r>
          </a:p>
          <a:p>
            <a:pPr marL="0" indent="0" algn="ctr">
              <a:buNone/>
            </a:pPr>
            <a:endParaRPr lang="en-GB" sz="2600" b="1" u="sng" dirty="0">
              <a:solidFill>
                <a:srgbClr val="7030A0"/>
              </a:solidFill>
              <a:latin typeface="SassoonPrimaryInfant" pitchFamily="2" charset="0"/>
            </a:endParaRPr>
          </a:p>
          <a:p>
            <a:pPr>
              <a:buClr>
                <a:srgbClr val="0070C0"/>
              </a:buClr>
              <a:buSzPct val="100000"/>
              <a:buFont typeface="Wingdings" panose="05000000000000000000" pitchFamily="2" charset="2"/>
              <a:buChar char="Ø"/>
            </a:pPr>
            <a:r>
              <a:rPr lang="en-GB" sz="2600" b="1" dirty="0">
                <a:solidFill>
                  <a:schemeClr val="tx1"/>
                </a:solidFill>
                <a:latin typeface="SassoonPrimaryInfant" pitchFamily="2" charset="0"/>
              </a:rPr>
              <a:t>Grey skirt</a:t>
            </a:r>
          </a:p>
          <a:p>
            <a:pPr>
              <a:buClr>
                <a:srgbClr val="0070C0"/>
              </a:buClr>
              <a:buSzPct val="100000"/>
              <a:buFont typeface="Wingdings" panose="05000000000000000000" pitchFamily="2" charset="2"/>
              <a:buChar char="Ø"/>
            </a:pPr>
            <a:r>
              <a:rPr lang="en-GB" sz="2600" b="1" dirty="0">
                <a:solidFill>
                  <a:schemeClr val="tx1"/>
                </a:solidFill>
                <a:latin typeface="SassoonPrimaryInfant" pitchFamily="2" charset="0"/>
              </a:rPr>
              <a:t>White polo shirt with school logo</a:t>
            </a:r>
          </a:p>
          <a:p>
            <a:pPr>
              <a:buClr>
                <a:srgbClr val="0070C0"/>
              </a:buClr>
              <a:buSzPct val="100000"/>
              <a:buFont typeface="Wingdings" panose="05000000000000000000" pitchFamily="2" charset="2"/>
              <a:buChar char="Ø"/>
            </a:pPr>
            <a:r>
              <a:rPr lang="en-GB" sz="2600" b="1" dirty="0">
                <a:solidFill>
                  <a:schemeClr val="tx1"/>
                </a:solidFill>
                <a:latin typeface="SassoonPrimaryInfant" pitchFamily="2" charset="0"/>
              </a:rPr>
              <a:t>Red sweatshirt with school logo</a:t>
            </a:r>
          </a:p>
          <a:p>
            <a:pPr>
              <a:buClr>
                <a:srgbClr val="0070C0"/>
              </a:buClr>
              <a:buSzPct val="100000"/>
              <a:buFont typeface="Wingdings" panose="05000000000000000000" pitchFamily="2" charset="2"/>
              <a:buChar char="Ø"/>
            </a:pPr>
            <a:r>
              <a:rPr lang="en-GB" sz="2600" b="1" dirty="0">
                <a:solidFill>
                  <a:schemeClr val="tx1"/>
                </a:solidFill>
                <a:latin typeface="SassoonPrimaryInfant" pitchFamily="2" charset="0"/>
              </a:rPr>
              <a:t>White/grey socks or red/grey tights</a:t>
            </a:r>
          </a:p>
          <a:p>
            <a:pPr>
              <a:buClr>
                <a:srgbClr val="0070C0"/>
              </a:buClr>
              <a:buSzPct val="100000"/>
              <a:buFont typeface="Wingdings" panose="05000000000000000000" pitchFamily="2" charset="2"/>
              <a:buChar char="Ø"/>
            </a:pPr>
            <a:r>
              <a:rPr lang="en-GB" sz="2600" b="1" dirty="0">
                <a:solidFill>
                  <a:schemeClr val="tx1"/>
                </a:solidFill>
                <a:latin typeface="SassoonPrimaryInfant" pitchFamily="2" charset="0"/>
              </a:rPr>
              <a:t>Black shoes</a:t>
            </a:r>
          </a:p>
          <a:p>
            <a:pPr marL="0" indent="0">
              <a:buNone/>
            </a:pPr>
            <a:endParaRPr lang="en-GB" dirty="0"/>
          </a:p>
          <a:p>
            <a:endParaRPr lang="en-GB" dirty="0"/>
          </a:p>
        </p:txBody>
      </p:sp>
      <p:sp>
        <p:nvSpPr>
          <p:cNvPr id="4" name="Content Placeholder 2"/>
          <p:cNvSpPr txBox="1">
            <a:spLocks/>
          </p:cNvSpPr>
          <p:nvPr/>
        </p:nvSpPr>
        <p:spPr>
          <a:xfrm>
            <a:off x="6268986" y="2622675"/>
            <a:ext cx="5138317" cy="292779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800" b="1" u="sng" dirty="0">
                <a:solidFill>
                  <a:srgbClr val="7030A0"/>
                </a:solidFill>
                <a:latin typeface="SassoonPrimaryInfant" pitchFamily="2" charset="0"/>
              </a:rPr>
              <a:t>Boys</a:t>
            </a:r>
          </a:p>
          <a:p>
            <a:pPr marL="0" indent="0" algn="ctr">
              <a:buFont typeface="Arial" pitchFamily="34" charset="0"/>
              <a:buNone/>
            </a:pPr>
            <a:endParaRPr lang="en-GB" sz="2800" b="1" u="sng" dirty="0">
              <a:solidFill>
                <a:srgbClr val="7030A0"/>
              </a:solidFill>
              <a:latin typeface="SassoonPrimaryInfant" pitchFamily="2" charset="0"/>
            </a:endParaRPr>
          </a:p>
          <a:p>
            <a:pPr>
              <a:buClr>
                <a:srgbClr val="0070C0"/>
              </a:buClr>
              <a:buFont typeface="Wingdings" panose="05000000000000000000" pitchFamily="2" charset="2"/>
              <a:buChar char="Ø"/>
            </a:pPr>
            <a:r>
              <a:rPr lang="en-GB" sz="2800" b="1" dirty="0">
                <a:latin typeface="SassoonPrimaryInfant" pitchFamily="2" charset="0"/>
              </a:rPr>
              <a:t>Grey trousers</a:t>
            </a:r>
          </a:p>
          <a:p>
            <a:pPr>
              <a:buClr>
                <a:srgbClr val="0070C0"/>
              </a:buClr>
              <a:buFont typeface="Wingdings" panose="05000000000000000000" pitchFamily="2" charset="2"/>
              <a:buChar char="Ø"/>
            </a:pPr>
            <a:r>
              <a:rPr lang="en-GB" sz="2800" b="1" dirty="0">
                <a:latin typeface="SassoonPrimaryInfant" pitchFamily="2" charset="0"/>
              </a:rPr>
              <a:t>White polo shirt with school logo</a:t>
            </a:r>
          </a:p>
          <a:p>
            <a:pPr>
              <a:buClr>
                <a:srgbClr val="0070C0"/>
              </a:buClr>
              <a:buFont typeface="Wingdings" panose="05000000000000000000" pitchFamily="2" charset="2"/>
              <a:buChar char="Ø"/>
            </a:pPr>
            <a:r>
              <a:rPr lang="en-GB" sz="2800" b="1" dirty="0">
                <a:latin typeface="SassoonPrimaryInfant" pitchFamily="2" charset="0"/>
              </a:rPr>
              <a:t>Red sweatshirt with school logo</a:t>
            </a:r>
          </a:p>
          <a:p>
            <a:pPr>
              <a:buClr>
                <a:srgbClr val="0070C0"/>
              </a:buClr>
              <a:buFont typeface="Wingdings" panose="05000000000000000000" pitchFamily="2" charset="2"/>
              <a:buChar char="Ø"/>
            </a:pPr>
            <a:r>
              <a:rPr lang="en-GB" sz="2800" b="1" dirty="0">
                <a:latin typeface="SassoonPrimaryInfant" pitchFamily="2" charset="0"/>
              </a:rPr>
              <a:t>White/grey socks</a:t>
            </a:r>
          </a:p>
          <a:p>
            <a:pPr>
              <a:buClr>
                <a:srgbClr val="0070C0"/>
              </a:buClr>
              <a:buFont typeface="Wingdings" panose="05000000000000000000" pitchFamily="2" charset="2"/>
              <a:buChar char="Ø"/>
            </a:pPr>
            <a:r>
              <a:rPr lang="en-GB" sz="2800" b="1" dirty="0">
                <a:latin typeface="SassoonPrimaryInfant" pitchFamily="2" charset="0"/>
              </a:rPr>
              <a:t>Black shoes</a:t>
            </a:r>
          </a:p>
          <a:p>
            <a:pPr marL="0" indent="0">
              <a:buNone/>
            </a:pPr>
            <a:endParaRPr lang="en-GB" sz="2800" b="1" dirty="0">
              <a:solidFill>
                <a:schemeClr val="bg2"/>
              </a:solidFill>
              <a:latin typeface="SassoonPrimaryInfant" pitchFamily="2" charset="0"/>
            </a:endParaRPr>
          </a:p>
          <a:p>
            <a:pPr marL="0" indent="0">
              <a:buFont typeface="Arial" pitchFamily="34" charset="0"/>
              <a:buNone/>
            </a:pPr>
            <a:endParaRPr lang="en-GB" dirty="0"/>
          </a:p>
          <a:p>
            <a:endParaRPr lang="en-GB" dirty="0"/>
          </a:p>
        </p:txBody>
      </p:sp>
    </p:spTree>
    <p:extLst>
      <p:ext uri="{BB962C8B-B14F-4D97-AF65-F5344CB8AC3E}">
        <p14:creationId xmlns:p14="http://schemas.microsoft.com/office/powerpoint/2010/main" val="288590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600" b="1" u="sng" dirty="0">
                <a:solidFill>
                  <a:schemeClr val="bg1"/>
                </a:solidFill>
                <a:latin typeface="SassoonPrimaryInfant" pitchFamily="2" charset="0"/>
              </a:rPr>
              <a:t>Break and Lunch</a:t>
            </a:r>
          </a:p>
        </p:txBody>
      </p:sp>
      <p:sp>
        <p:nvSpPr>
          <p:cNvPr id="3" name="Content Placeholder 2"/>
          <p:cNvSpPr>
            <a:spLocks noGrp="1"/>
          </p:cNvSpPr>
          <p:nvPr>
            <p:ph idx="1"/>
          </p:nvPr>
        </p:nvSpPr>
        <p:spPr>
          <a:xfrm>
            <a:off x="537061" y="1787364"/>
            <a:ext cx="8877213" cy="4856031"/>
          </a:xfrm>
        </p:spPr>
        <p:txBody>
          <a:bodyPr>
            <a:normAutofit fontScale="32500" lnSpcReduction="20000"/>
          </a:bodyPr>
          <a:lstStyle/>
          <a:p>
            <a:pPr marL="0" indent="0" algn="just">
              <a:buNone/>
            </a:pPr>
            <a:endParaRPr lang="en-GB" sz="6000" b="1" dirty="0">
              <a:solidFill>
                <a:schemeClr val="bg2"/>
              </a:solidFill>
              <a:latin typeface="SassoonPrimaryInfant" pitchFamily="2" charset="0"/>
            </a:endParaRPr>
          </a:p>
          <a:p>
            <a:pPr marL="0" indent="0" algn="just">
              <a:buNone/>
            </a:pPr>
            <a:r>
              <a:rPr lang="en-GB" sz="6000" b="1" dirty="0">
                <a:solidFill>
                  <a:srgbClr val="7030A0"/>
                </a:solidFill>
                <a:latin typeface="SassoonPrimaryInfant" pitchFamily="2" charset="0"/>
              </a:rPr>
              <a:t>Break Time </a:t>
            </a:r>
          </a:p>
          <a:p>
            <a:pPr marL="0" indent="0" algn="just">
              <a:buNone/>
            </a:pPr>
            <a:endParaRPr lang="en-GB" sz="6000" b="1" dirty="0">
              <a:solidFill>
                <a:srgbClr val="7030A0"/>
              </a:solidFill>
              <a:latin typeface="SassoonPrimaryInfant" pitchFamily="2" charset="0"/>
            </a:endParaRPr>
          </a:p>
          <a:p>
            <a:pPr algn="just">
              <a:buClr>
                <a:srgbClr val="0070C0"/>
              </a:buClr>
              <a:buFont typeface="Wingdings" panose="05000000000000000000" pitchFamily="2" charset="2"/>
              <a:buChar char="v"/>
            </a:pPr>
            <a:r>
              <a:rPr lang="en-GB" sz="6000" dirty="0">
                <a:solidFill>
                  <a:schemeClr val="tx1"/>
                </a:solidFill>
                <a:latin typeface="SassoonPrimaryInfant" pitchFamily="2" charset="0"/>
              </a:rPr>
              <a:t>Children are encouraged to eat a healthy break in class from Monday to Thursday and can bring a small treat in on Friday. </a:t>
            </a:r>
          </a:p>
          <a:p>
            <a:pPr marL="0" indent="0" algn="just">
              <a:buNone/>
            </a:pPr>
            <a:endParaRPr lang="en-GB" sz="6000" b="1" dirty="0">
              <a:solidFill>
                <a:schemeClr val="tx1"/>
              </a:solidFill>
              <a:latin typeface="SassoonPrimaryInfant" pitchFamily="2" charset="0"/>
            </a:endParaRPr>
          </a:p>
          <a:p>
            <a:pPr marL="0" indent="0" algn="just">
              <a:buNone/>
            </a:pPr>
            <a:r>
              <a:rPr lang="en-GB" sz="6000" b="1" dirty="0">
                <a:solidFill>
                  <a:srgbClr val="7030A0"/>
                </a:solidFill>
                <a:latin typeface="SassoonPrimaryInfant" pitchFamily="2" charset="0"/>
              </a:rPr>
              <a:t>Lunch Time</a:t>
            </a:r>
          </a:p>
          <a:p>
            <a:pPr marL="0" indent="0" algn="just">
              <a:buNone/>
            </a:pPr>
            <a:endParaRPr lang="en-GB" sz="6000" b="1" dirty="0">
              <a:solidFill>
                <a:srgbClr val="7030A0"/>
              </a:solidFill>
              <a:latin typeface="SassoonPrimaryInfant" pitchFamily="2" charset="0"/>
            </a:endParaRPr>
          </a:p>
          <a:p>
            <a:pPr algn="just">
              <a:buClr>
                <a:srgbClr val="0070C0"/>
              </a:buClr>
              <a:buFont typeface="Wingdings" panose="05000000000000000000" pitchFamily="2" charset="2"/>
              <a:buChar char="v"/>
            </a:pPr>
            <a:r>
              <a:rPr lang="en-GB" sz="6000" dirty="0">
                <a:solidFill>
                  <a:schemeClr val="tx1"/>
                </a:solidFill>
                <a:latin typeface="SassoonPrimaryInfant" pitchFamily="2" charset="0"/>
              </a:rPr>
              <a:t>School dinners are served daily in the canteen and can be booked via School Money. </a:t>
            </a:r>
          </a:p>
          <a:p>
            <a:pPr algn="just">
              <a:buClr>
                <a:srgbClr val="0070C0"/>
              </a:buClr>
              <a:buFont typeface="Wingdings" panose="05000000000000000000" pitchFamily="2" charset="2"/>
              <a:buChar char="v"/>
            </a:pPr>
            <a:r>
              <a:rPr lang="en-GB" sz="6000" dirty="0">
                <a:solidFill>
                  <a:schemeClr val="tx1"/>
                </a:solidFill>
                <a:latin typeface="SassoonPrimaryInfant" pitchFamily="2" charset="0"/>
              </a:rPr>
              <a:t>Dinners will start on Thursday 1</a:t>
            </a:r>
            <a:r>
              <a:rPr lang="en-GB" sz="6000" baseline="30000" dirty="0">
                <a:solidFill>
                  <a:schemeClr val="tx1"/>
                </a:solidFill>
                <a:latin typeface="SassoonPrimaryInfant" pitchFamily="2" charset="0"/>
              </a:rPr>
              <a:t>st</a:t>
            </a:r>
            <a:r>
              <a:rPr lang="en-GB" sz="6000" dirty="0">
                <a:solidFill>
                  <a:schemeClr val="tx1"/>
                </a:solidFill>
                <a:latin typeface="SassoonPrimaryInfant" pitchFamily="2" charset="0"/>
              </a:rPr>
              <a:t>  September</a:t>
            </a:r>
          </a:p>
          <a:p>
            <a:pPr algn="just">
              <a:buClr>
                <a:srgbClr val="0070C0"/>
              </a:buClr>
              <a:buFont typeface="Wingdings" panose="05000000000000000000" pitchFamily="2" charset="2"/>
              <a:buChar char="v"/>
            </a:pPr>
            <a:r>
              <a:rPr lang="en-GB" sz="6000" dirty="0">
                <a:solidFill>
                  <a:schemeClr val="tx1"/>
                </a:solidFill>
                <a:latin typeface="SassoonPrimaryInfant" pitchFamily="2" charset="0"/>
              </a:rPr>
              <a:t>Children who prefer a packed lunch are supervised in their classroom</a:t>
            </a:r>
          </a:p>
          <a:p>
            <a:pPr marL="0" indent="0" algn="just">
              <a:buNone/>
            </a:pPr>
            <a:endParaRPr lang="en-GB" sz="3600" dirty="0">
              <a:solidFill>
                <a:schemeClr val="bg2"/>
              </a:solidFill>
            </a:endParaRPr>
          </a:p>
          <a:p>
            <a:pPr marL="0" indent="0" algn="just">
              <a:buNone/>
            </a:pPr>
            <a:endParaRPr lang="en-GB" sz="2000" dirty="0"/>
          </a:p>
        </p:txBody>
      </p:sp>
      <p:pic>
        <p:nvPicPr>
          <p:cNvPr id="4" name="Picture 3" descr="Snack Time by RcCorp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0996" y="4411144"/>
            <a:ext cx="1891004" cy="2446856"/>
          </a:xfrm>
          <a:prstGeom prst="rect">
            <a:avLst/>
          </a:prstGeom>
        </p:spPr>
      </p:pic>
    </p:spTree>
    <p:extLst>
      <p:ext uri="{BB962C8B-B14F-4D97-AF65-F5344CB8AC3E}">
        <p14:creationId xmlns:p14="http://schemas.microsoft.com/office/powerpoint/2010/main" val="85065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600" b="1" u="sng" dirty="0">
                <a:solidFill>
                  <a:schemeClr val="bg1"/>
                </a:solidFill>
                <a:latin typeface="SassoonPrimaryInfant" pitchFamily="2" charset="0"/>
              </a:rPr>
              <a:t>School Day </a:t>
            </a:r>
            <a:endParaRPr lang="en-GB" sz="6600" dirty="0">
              <a:solidFill>
                <a:schemeClr val="bg1"/>
              </a:solidFill>
              <a:latin typeface="SassoonPrimaryInfant" pitchFamily="2" charset="0"/>
            </a:endParaRPr>
          </a:p>
        </p:txBody>
      </p:sp>
      <p:sp>
        <p:nvSpPr>
          <p:cNvPr id="3" name="Content Placeholder 2"/>
          <p:cNvSpPr>
            <a:spLocks noGrp="1"/>
          </p:cNvSpPr>
          <p:nvPr>
            <p:ph idx="1"/>
          </p:nvPr>
        </p:nvSpPr>
        <p:spPr/>
        <p:txBody>
          <a:bodyPr>
            <a:normAutofit fontScale="92500"/>
          </a:bodyPr>
          <a:lstStyle/>
          <a:p>
            <a:pPr>
              <a:buClr>
                <a:srgbClr val="0070C0"/>
              </a:buClr>
              <a:buFont typeface="Wingdings" panose="05000000000000000000" pitchFamily="2" charset="2"/>
              <a:buChar char="Ø"/>
            </a:pPr>
            <a:endParaRPr lang="en-GB" sz="2400" b="1" dirty="0">
              <a:solidFill>
                <a:schemeClr val="bg1"/>
              </a:solidFill>
              <a:latin typeface="SassoonPrimaryInfant" pitchFamily="2" charset="0"/>
            </a:endParaRPr>
          </a:p>
          <a:p>
            <a:pPr>
              <a:buClr>
                <a:srgbClr val="0070C0"/>
              </a:buClr>
              <a:buFont typeface="Wingdings" panose="05000000000000000000" pitchFamily="2" charset="2"/>
              <a:buChar char="Ø"/>
            </a:pPr>
            <a:r>
              <a:rPr lang="en-GB" sz="2400" b="1" dirty="0">
                <a:solidFill>
                  <a:schemeClr val="tx1"/>
                </a:solidFill>
                <a:latin typeface="SassoonPrimaryInfant" pitchFamily="2" charset="0"/>
              </a:rPr>
              <a:t>P3/4 can be dropped off at the school gate at 8.45am each morning and will walk round to the KS1 playground where they will be supervised by staff. The school day starts at 9am.   </a:t>
            </a:r>
          </a:p>
          <a:p>
            <a:pPr>
              <a:buClr>
                <a:srgbClr val="0070C0"/>
              </a:buClr>
              <a:buFont typeface="Wingdings" panose="05000000000000000000" pitchFamily="2" charset="2"/>
              <a:buChar char="Ø"/>
            </a:pPr>
            <a:r>
              <a:rPr lang="en-GB" sz="2400" b="1" dirty="0">
                <a:solidFill>
                  <a:schemeClr val="tx1"/>
                </a:solidFill>
                <a:latin typeface="SassoonPrimaryInfant" pitchFamily="2" charset="0"/>
              </a:rPr>
              <a:t>P3 finish at 2pm each day and will be dismissed from their classroom fire door.</a:t>
            </a:r>
          </a:p>
          <a:p>
            <a:pPr>
              <a:buClr>
                <a:srgbClr val="0070C0"/>
              </a:buClr>
              <a:buFont typeface="Wingdings" panose="05000000000000000000" pitchFamily="2" charset="2"/>
              <a:buChar char="Ø"/>
            </a:pPr>
            <a:r>
              <a:rPr lang="en-GB" sz="2400" b="1" dirty="0">
                <a:solidFill>
                  <a:schemeClr val="tx1"/>
                </a:solidFill>
                <a:latin typeface="SassoonPrimaryInfant" pitchFamily="2" charset="0"/>
              </a:rPr>
              <a:t>P4 finish at 3pm Monday – Thursday and 2pm on Friday. They will be dismissed from their classroom fire door</a:t>
            </a:r>
            <a:r>
              <a:rPr lang="en-GB" sz="2400" b="1" dirty="0">
                <a:solidFill>
                  <a:schemeClr val="bg1"/>
                </a:solidFill>
                <a:latin typeface="SassoonPrimaryInfant" pitchFamily="2" charset="0"/>
              </a:rPr>
              <a:t>. </a:t>
            </a:r>
          </a:p>
          <a:p>
            <a:pPr>
              <a:buFont typeface="Wingdings" panose="05000000000000000000" pitchFamily="2" charset="2"/>
              <a:buChar char="Ø"/>
            </a:pPr>
            <a:endParaRPr lang="en-GB" sz="2400" b="1" dirty="0">
              <a:solidFill>
                <a:schemeClr val="bg1"/>
              </a:solidFill>
              <a:latin typeface="SassoonPrimaryInfant" pitchFamily="2" charset="0"/>
            </a:endParaRPr>
          </a:p>
          <a:p>
            <a:pPr marL="0" indent="0">
              <a:buNone/>
            </a:pPr>
            <a:endParaRPr lang="en-GB" dirty="0"/>
          </a:p>
        </p:txBody>
      </p:sp>
      <p:pic>
        <p:nvPicPr>
          <p:cNvPr id="5" name="Picture 4" descr="School Counselor Blog: School Counselor Blog Back t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029" y="4683967"/>
            <a:ext cx="2002971" cy="2174033"/>
          </a:xfrm>
          <a:prstGeom prst="rect">
            <a:avLst/>
          </a:prstGeom>
        </p:spPr>
      </p:pic>
    </p:spTree>
    <p:extLst>
      <p:ext uri="{BB962C8B-B14F-4D97-AF65-F5344CB8AC3E}">
        <p14:creationId xmlns:p14="http://schemas.microsoft.com/office/powerpoint/2010/main" val="306296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75" y="566198"/>
            <a:ext cx="8596668" cy="1144555"/>
          </a:xfrm>
        </p:spPr>
        <p:txBody>
          <a:bodyPr>
            <a:normAutofit fontScale="90000"/>
          </a:bodyPr>
          <a:lstStyle/>
          <a:p>
            <a:pPr algn="ctr"/>
            <a:r>
              <a:rPr lang="en-GB" sz="7200" u="sng" dirty="0">
                <a:solidFill>
                  <a:schemeClr val="bg1"/>
                </a:solidFill>
                <a:latin typeface="SassoonPrimaryInfant" pitchFamily="2" charset="0"/>
              </a:rPr>
              <a:t>Illness</a:t>
            </a:r>
          </a:p>
        </p:txBody>
      </p:sp>
      <p:sp>
        <p:nvSpPr>
          <p:cNvPr id="3" name="Content Placeholder 2"/>
          <p:cNvSpPr>
            <a:spLocks noGrp="1"/>
          </p:cNvSpPr>
          <p:nvPr>
            <p:ph idx="1"/>
          </p:nvPr>
        </p:nvSpPr>
        <p:spPr>
          <a:xfrm>
            <a:off x="580350" y="2098681"/>
            <a:ext cx="9175793" cy="3545632"/>
          </a:xfrm>
        </p:spPr>
        <p:txBody>
          <a:bodyPr>
            <a:normAutofit fontScale="70000" lnSpcReduction="20000"/>
          </a:bodyPr>
          <a:lstStyle/>
          <a:p>
            <a:pPr marL="0" indent="0">
              <a:buNone/>
            </a:pPr>
            <a:endParaRPr lang="en-GB" sz="1800" dirty="0"/>
          </a:p>
          <a:p>
            <a:pPr>
              <a:buClr>
                <a:srgbClr val="0070C0"/>
              </a:buClr>
              <a:buFont typeface="Wingdings" panose="05000000000000000000" pitchFamily="2" charset="2"/>
              <a:buChar char="Ø"/>
            </a:pPr>
            <a:r>
              <a:rPr lang="en-GB" sz="2400" b="1" dirty="0">
                <a:solidFill>
                  <a:schemeClr val="tx1"/>
                </a:solidFill>
                <a:latin typeface="SassoonPrimaryInfant" pitchFamily="2" charset="0"/>
              </a:rPr>
              <a:t>If your child is ill they should remain at home. </a:t>
            </a:r>
            <a:br>
              <a:rPr lang="en-GB" sz="2400" b="1" dirty="0">
                <a:solidFill>
                  <a:schemeClr val="tx1"/>
                </a:solidFill>
                <a:latin typeface="SassoonPrimaryInfant" pitchFamily="2" charset="0"/>
              </a:rPr>
            </a:br>
            <a:endParaRPr lang="en-GB" sz="2400" b="1" dirty="0">
              <a:solidFill>
                <a:schemeClr val="tx1"/>
              </a:solidFill>
              <a:latin typeface="SassoonPrimaryInfant" pitchFamily="2" charset="0"/>
            </a:endParaRPr>
          </a:p>
          <a:p>
            <a:pPr>
              <a:buClr>
                <a:srgbClr val="0070C0"/>
              </a:buClr>
              <a:buFont typeface="Wingdings" panose="05000000000000000000" pitchFamily="2" charset="2"/>
              <a:buChar char="Ø"/>
            </a:pPr>
            <a:r>
              <a:rPr lang="en-GB" sz="2400" b="1" dirty="0">
                <a:solidFill>
                  <a:schemeClr val="tx1"/>
                </a:solidFill>
                <a:latin typeface="SassoonPrimaryInfant" pitchFamily="2" charset="0"/>
              </a:rPr>
              <a:t>If they are well enough to attend school, but need to take medicine</a:t>
            </a:r>
            <a:r>
              <a:rPr lang="en-GB" sz="2400" b="1" i="1" dirty="0">
                <a:solidFill>
                  <a:schemeClr val="tx1"/>
                </a:solidFill>
                <a:latin typeface="SassoonPrimaryInfant" pitchFamily="2" charset="0"/>
              </a:rPr>
              <a:t> </a:t>
            </a:r>
            <a:r>
              <a:rPr lang="en-GB" sz="2400" b="1" dirty="0">
                <a:solidFill>
                  <a:schemeClr val="tx1"/>
                </a:solidFill>
                <a:latin typeface="SassoonPrimaryInfant" pitchFamily="2" charset="0"/>
              </a:rPr>
              <a:t>please fill in an ‘Administration of Medicine’ form and hand it to Mrs Thompson/Mrs Rea as you drop your child off at school. Please note medicines cannot be administered without this consent. </a:t>
            </a:r>
            <a:br>
              <a:rPr lang="en-GB" sz="2400" b="1" dirty="0">
                <a:solidFill>
                  <a:schemeClr val="tx1"/>
                </a:solidFill>
                <a:latin typeface="SassoonPrimaryInfant" pitchFamily="2" charset="0"/>
              </a:rPr>
            </a:br>
            <a:endParaRPr lang="en-GB" sz="2400" b="1" dirty="0">
              <a:solidFill>
                <a:schemeClr val="tx1"/>
              </a:solidFill>
              <a:latin typeface="SassoonPrimaryInfant" pitchFamily="2" charset="0"/>
            </a:endParaRPr>
          </a:p>
          <a:p>
            <a:pPr>
              <a:buClr>
                <a:srgbClr val="0070C0"/>
              </a:buClr>
              <a:buFont typeface="Wingdings" panose="05000000000000000000" pitchFamily="2" charset="2"/>
              <a:buChar char="Ø"/>
            </a:pPr>
            <a:r>
              <a:rPr lang="en-GB" sz="2400" b="1" dirty="0">
                <a:solidFill>
                  <a:schemeClr val="tx1"/>
                </a:solidFill>
                <a:latin typeface="SassoonPrimaryInfant" pitchFamily="2" charset="0"/>
              </a:rPr>
              <a:t>Please email the school on </a:t>
            </a:r>
            <a:r>
              <a:rPr lang="en-GB" sz="2400" dirty="0">
                <a:solidFill>
                  <a:schemeClr val="tx1"/>
                </a:solidFill>
                <a:hlinkClick r:id="rId2">
                  <a:extLst>
                    <a:ext uri="{A12FA001-AC4F-418D-AE19-62706E023703}">
                      <ahyp:hlinkClr xmlns:ahyp="http://schemas.microsoft.com/office/drawing/2018/hyperlinkcolor" val="tx"/>
                    </a:ext>
                  </a:extLst>
                </a:hlinkClick>
              </a:rPr>
              <a:t>info@Loughriesips.newtownards.ni.sch.uk</a:t>
            </a:r>
            <a:r>
              <a:rPr lang="en-GB" sz="2400" b="1" dirty="0">
                <a:solidFill>
                  <a:schemeClr val="tx1"/>
                </a:solidFill>
                <a:latin typeface="SassoonPrimaryInfant" pitchFamily="2" charset="0"/>
              </a:rPr>
              <a:t>  about all school absences- sickness or doctor/ dental appointment. </a:t>
            </a:r>
            <a:br>
              <a:rPr lang="en-GB" sz="2400" b="1" dirty="0">
                <a:solidFill>
                  <a:schemeClr val="tx1"/>
                </a:solidFill>
                <a:latin typeface="SassoonPrimaryInfant" pitchFamily="2" charset="0"/>
              </a:rPr>
            </a:br>
            <a:endParaRPr lang="en-GB" sz="2400" b="1" dirty="0">
              <a:solidFill>
                <a:schemeClr val="tx1"/>
              </a:solidFill>
              <a:latin typeface="SassoonPrimaryInfant" pitchFamily="2" charset="0"/>
            </a:endParaRPr>
          </a:p>
          <a:p>
            <a:pPr>
              <a:buClr>
                <a:srgbClr val="0070C0"/>
              </a:buClr>
              <a:buFont typeface="Wingdings" panose="05000000000000000000" pitchFamily="2" charset="2"/>
              <a:buChar char="Ø"/>
            </a:pPr>
            <a:r>
              <a:rPr lang="en-GB" sz="2400" b="1" dirty="0">
                <a:solidFill>
                  <a:schemeClr val="tx1"/>
                </a:solidFill>
                <a:latin typeface="SassoonPrimaryInfant" pitchFamily="2" charset="0"/>
              </a:rPr>
              <a:t>If you are taking your child out of school during the school day, you need to sign them out of the book in the office.</a:t>
            </a:r>
          </a:p>
          <a:p>
            <a:pPr>
              <a:buFont typeface="Wingdings" panose="05000000000000000000" pitchFamily="2" charset="2"/>
              <a:buChar char="Ø"/>
            </a:pPr>
            <a:endParaRPr lang="en-GB" sz="2400" b="1" dirty="0">
              <a:solidFill>
                <a:schemeClr val="bg1"/>
              </a:solidFill>
              <a:latin typeface="SassoonPrimaryInfant" pitchFamily="2" charset="0"/>
            </a:endParaRPr>
          </a:p>
        </p:txBody>
      </p:sp>
      <p:pic>
        <p:nvPicPr>
          <p:cNvPr id="4" name="Picture 3" descr="$ИΩψ FlΔKΣ ♂: $ick N $ou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795" y="4936306"/>
            <a:ext cx="2358625" cy="1921694"/>
          </a:xfrm>
          <a:prstGeom prst="rect">
            <a:avLst/>
          </a:prstGeom>
        </p:spPr>
      </p:pic>
    </p:spTree>
    <p:extLst>
      <p:ext uri="{BB962C8B-B14F-4D97-AF65-F5344CB8AC3E}">
        <p14:creationId xmlns:p14="http://schemas.microsoft.com/office/powerpoint/2010/main" val="109879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600" u="sng" dirty="0">
                <a:solidFill>
                  <a:schemeClr val="bg1"/>
                </a:solidFill>
                <a:latin typeface="SassoonPrimaryInfant" pitchFamily="2" charset="0"/>
              </a:rPr>
              <a:t>Literacy</a:t>
            </a:r>
          </a:p>
        </p:txBody>
      </p:sp>
      <p:sp>
        <p:nvSpPr>
          <p:cNvPr id="3" name="Content Placeholder 2"/>
          <p:cNvSpPr>
            <a:spLocks noGrp="1"/>
          </p:cNvSpPr>
          <p:nvPr>
            <p:ph sz="half" idx="1"/>
          </p:nvPr>
        </p:nvSpPr>
        <p:spPr>
          <a:xfrm>
            <a:off x="1154954" y="2949557"/>
            <a:ext cx="4718304" cy="3310128"/>
          </a:xfrm>
        </p:spPr>
        <p:txBody>
          <a:bodyPr>
            <a:normAutofit/>
          </a:bodyPr>
          <a:lstStyle/>
          <a:p>
            <a:pPr>
              <a:buClr>
                <a:srgbClr val="0070C0"/>
              </a:buClr>
            </a:pPr>
            <a:r>
              <a:rPr lang="en-GB" dirty="0">
                <a:solidFill>
                  <a:schemeClr val="tx1"/>
                </a:solidFill>
              </a:rPr>
              <a:t>Linguistic Phonics</a:t>
            </a:r>
          </a:p>
          <a:p>
            <a:pPr>
              <a:buClr>
                <a:srgbClr val="0070C0"/>
              </a:buClr>
              <a:buFont typeface="Wingdings" panose="05000000000000000000" pitchFamily="2" charset="2"/>
              <a:buChar char="v"/>
            </a:pPr>
            <a:r>
              <a:rPr lang="en-GB" dirty="0">
                <a:solidFill>
                  <a:schemeClr val="tx1"/>
                </a:solidFill>
              </a:rPr>
              <a:t>Stage 1- c-a-t, s-</a:t>
            </a:r>
            <a:r>
              <a:rPr lang="en-GB" dirty="0" err="1">
                <a:solidFill>
                  <a:schemeClr val="tx1"/>
                </a:solidFill>
              </a:rPr>
              <a:t>i</a:t>
            </a:r>
            <a:r>
              <a:rPr lang="en-GB" dirty="0">
                <a:solidFill>
                  <a:schemeClr val="tx1"/>
                </a:solidFill>
              </a:rPr>
              <a:t>-t, h-a-t</a:t>
            </a:r>
          </a:p>
          <a:p>
            <a:pPr>
              <a:buClr>
                <a:srgbClr val="0070C0"/>
              </a:buClr>
              <a:buFont typeface="Wingdings" panose="05000000000000000000" pitchFamily="2" charset="2"/>
              <a:buChar char="v"/>
            </a:pPr>
            <a:r>
              <a:rPr lang="en-GB" dirty="0">
                <a:solidFill>
                  <a:schemeClr val="tx1"/>
                </a:solidFill>
              </a:rPr>
              <a:t>Stage 2- j-u-m-p, f-r-o-g</a:t>
            </a:r>
          </a:p>
          <a:p>
            <a:pPr>
              <a:buClr>
                <a:srgbClr val="0070C0"/>
              </a:buClr>
              <a:buFont typeface="Wingdings" panose="05000000000000000000" pitchFamily="2" charset="2"/>
              <a:buChar char="v"/>
            </a:pPr>
            <a:r>
              <a:rPr lang="en-GB" dirty="0">
                <a:solidFill>
                  <a:schemeClr val="tx1"/>
                </a:solidFill>
              </a:rPr>
              <a:t>Stage 3- picnic, Belfast</a:t>
            </a:r>
          </a:p>
          <a:p>
            <a:pPr>
              <a:buClr>
                <a:srgbClr val="0070C0"/>
              </a:buClr>
              <a:buFont typeface="Wingdings" panose="05000000000000000000" pitchFamily="2" charset="2"/>
              <a:buChar char="v"/>
            </a:pPr>
            <a:r>
              <a:rPr lang="en-GB" dirty="0">
                <a:solidFill>
                  <a:schemeClr val="tx1"/>
                </a:solidFill>
              </a:rPr>
              <a:t>Stage 4- </a:t>
            </a:r>
            <a:r>
              <a:rPr lang="en-GB" dirty="0" err="1">
                <a:solidFill>
                  <a:schemeClr val="tx1"/>
                </a:solidFill>
              </a:rPr>
              <a:t>ff</a:t>
            </a:r>
            <a:r>
              <a:rPr lang="en-GB" dirty="0">
                <a:solidFill>
                  <a:schemeClr val="tx1"/>
                </a:solidFill>
              </a:rPr>
              <a:t>, </a:t>
            </a:r>
            <a:r>
              <a:rPr lang="en-GB" dirty="0" err="1">
                <a:solidFill>
                  <a:schemeClr val="tx1"/>
                </a:solidFill>
              </a:rPr>
              <a:t>ck</a:t>
            </a:r>
            <a:r>
              <a:rPr lang="en-GB" dirty="0">
                <a:solidFill>
                  <a:schemeClr val="tx1"/>
                </a:solidFill>
              </a:rPr>
              <a:t>, </a:t>
            </a:r>
            <a:r>
              <a:rPr lang="en-GB" dirty="0" err="1">
                <a:solidFill>
                  <a:schemeClr val="tx1"/>
                </a:solidFill>
              </a:rPr>
              <a:t>ss</a:t>
            </a:r>
            <a:r>
              <a:rPr lang="en-GB" dirty="0">
                <a:solidFill>
                  <a:schemeClr val="tx1"/>
                </a:solidFill>
              </a:rPr>
              <a:t>, </a:t>
            </a:r>
            <a:r>
              <a:rPr lang="en-GB" dirty="0" err="1">
                <a:solidFill>
                  <a:schemeClr val="tx1"/>
                </a:solidFill>
              </a:rPr>
              <a:t>zz</a:t>
            </a:r>
            <a:r>
              <a:rPr lang="en-GB" dirty="0">
                <a:solidFill>
                  <a:schemeClr val="tx1"/>
                </a:solidFill>
              </a:rPr>
              <a:t>, </a:t>
            </a:r>
            <a:r>
              <a:rPr lang="en-GB" dirty="0" err="1">
                <a:solidFill>
                  <a:schemeClr val="tx1"/>
                </a:solidFill>
              </a:rPr>
              <a:t>ll</a:t>
            </a:r>
            <a:endParaRPr lang="en-GB" dirty="0">
              <a:solidFill>
                <a:schemeClr val="tx1"/>
              </a:solidFill>
            </a:endParaRPr>
          </a:p>
          <a:p>
            <a:pPr>
              <a:buClr>
                <a:srgbClr val="0070C0"/>
              </a:buClr>
              <a:buFont typeface="Wingdings" panose="05000000000000000000" pitchFamily="2" charset="2"/>
              <a:buChar char="v"/>
            </a:pPr>
            <a:r>
              <a:rPr lang="en-GB" dirty="0">
                <a:solidFill>
                  <a:schemeClr val="tx1"/>
                </a:solidFill>
              </a:rPr>
              <a:t>Stage 5- </a:t>
            </a:r>
            <a:r>
              <a:rPr lang="en-GB" dirty="0" err="1">
                <a:solidFill>
                  <a:schemeClr val="tx1"/>
                </a:solidFill>
              </a:rPr>
              <a:t>oa</a:t>
            </a:r>
            <a:r>
              <a:rPr lang="en-GB" dirty="0">
                <a:solidFill>
                  <a:schemeClr val="tx1"/>
                </a:solidFill>
              </a:rPr>
              <a:t>, e, </a:t>
            </a:r>
            <a:r>
              <a:rPr lang="en-GB" dirty="0" err="1">
                <a:solidFill>
                  <a:schemeClr val="tx1"/>
                </a:solidFill>
              </a:rPr>
              <a:t>igh</a:t>
            </a:r>
            <a:r>
              <a:rPr lang="en-GB" dirty="0">
                <a:solidFill>
                  <a:schemeClr val="tx1"/>
                </a:solidFill>
              </a:rPr>
              <a:t> etc</a:t>
            </a:r>
            <a:r>
              <a:rPr lang="en-GB" dirty="0">
                <a:solidFill>
                  <a:schemeClr val="bg1"/>
                </a:solidFill>
              </a:rPr>
              <a:t>.</a:t>
            </a:r>
          </a:p>
        </p:txBody>
      </p:sp>
      <p:sp>
        <p:nvSpPr>
          <p:cNvPr id="4" name="Content Placeholder 3"/>
          <p:cNvSpPr>
            <a:spLocks noGrp="1"/>
          </p:cNvSpPr>
          <p:nvPr>
            <p:ph sz="half" idx="2"/>
          </p:nvPr>
        </p:nvSpPr>
        <p:spPr>
          <a:xfrm>
            <a:off x="5535660" y="2949557"/>
            <a:ext cx="4825159" cy="3908443"/>
          </a:xfrm>
        </p:spPr>
        <p:txBody>
          <a:bodyPr>
            <a:normAutofit/>
          </a:bodyPr>
          <a:lstStyle/>
          <a:p>
            <a:pPr>
              <a:buClr>
                <a:srgbClr val="0070C0"/>
              </a:buClr>
            </a:pPr>
            <a:r>
              <a:rPr lang="en-GB" dirty="0">
                <a:solidFill>
                  <a:schemeClr val="tx1"/>
                </a:solidFill>
              </a:rPr>
              <a:t>Guided reading sessions.</a:t>
            </a:r>
          </a:p>
          <a:p>
            <a:pPr>
              <a:buClr>
                <a:srgbClr val="0070C0"/>
              </a:buClr>
            </a:pPr>
            <a:r>
              <a:rPr lang="en-GB" dirty="0">
                <a:solidFill>
                  <a:schemeClr val="tx1"/>
                </a:solidFill>
              </a:rPr>
              <a:t>Shared reading session.</a:t>
            </a:r>
          </a:p>
          <a:p>
            <a:pPr>
              <a:buClr>
                <a:srgbClr val="0070C0"/>
              </a:buClr>
            </a:pPr>
            <a:r>
              <a:rPr lang="en-GB" dirty="0">
                <a:solidFill>
                  <a:schemeClr val="tx1"/>
                </a:solidFill>
              </a:rPr>
              <a:t>Grammar lessons.</a:t>
            </a:r>
          </a:p>
          <a:p>
            <a:pPr>
              <a:buClr>
                <a:srgbClr val="0070C0"/>
              </a:buClr>
            </a:pPr>
            <a:r>
              <a:rPr lang="en-GB" dirty="0">
                <a:solidFill>
                  <a:schemeClr val="tx1"/>
                </a:solidFill>
              </a:rPr>
              <a:t>Comprehension lessons.</a:t>
            </a:r>
          </a:p>
          <a:p>
            <a:pPr>
              <a:buClr>
                <a:srgbClr val="0070C0"/>
              </a:buClr>
            </a:pPr>
            <a:r>
              <a:rPr lang="en-GB" dirty="0">
                <a:solidFill>
                  <a:schemeClr val="tx1"/>
                </a:solidFill>
              </a:rPr>
              <a:t>Writing news, facts, reports, instructions, poems, narrative and recounts.</a:t>
            </a:r>
          </a:p>
          <a:p>
            <a:pPr>
              <a:buClr>
                <a:srgbClr val="0070C0"/>
              </a:buClr>
            </a:pPr>
            <a:r>
              <a:rPr lang="en-GB" dirty="0">
                <a:solidFill>
                  <a:schemeClr val="tx1"/>
                </a:solidFill>
              </a:rPr>
              <a:t>Work is linked to the curriculum topic.</a:t>
            </a:r>
          </a:p>
        </p:txBody>
      </p:sp>
      <p:pic>
        <p:nvPicPr>
          <p:cNvPr id="5" name="Picture 4" descr="Strathcona Beekeepers: June 20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6367" y="2603500"/>
            <a:ext cx="1953702" cy="2458408"/>
          </a:xfrm>
          <a:prstGeom prst="rect">
            <a:avLst/>
          </a:prstGeom>
        </p:spPr>
      </p:pic>
    </p:spTree>
    <p:extLst>
      <p:ext uri="{BB962C8B-B14F-4D97-AF65-F5344CB8AC3E}">
        <p14:creationId xmlns:p14="http://schemas.microsoft.com/office/powerpoint/2010/main" val="60088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665" y="630382"/>
            <a:ext cx="2793158" cy="1600200"/>
          </a:xfrm>
        </p:spPr>
        <p:txBody>
          <a:bodyPr>
            <a:normAutofit fontScale="90000"/>
          </a:bodyPr>
          <a:lstStyle/>
          <a:p>
            <a:pPr algn="ctr"/>
            <a:br>
              <a:rPr lang="en-GB" u="sng" dirty="0">
                <a:solidFill>
                  <a:srgbClr val="FF0000"/>
                </a:solidFill>
              </a:rPr>
            </a:br>
            <a:br>
              <a:rPr lang="en-GB" u="sng" dirty="0">
                <a:solidFill>
                  <a:srgbClr val="FF0000"/>
                </a:solidFill>
              </a:rPr>
            </a:br>
            <a:br>
              <a:rPr lang="en-GB" u="sng" dirty="0">
                <a:solidFill>
                  <a:srgbClr val="FF0000"/>
                </a:solidFill>
              </a:rPr>
            </a:br>
            <a:br>
              <a:rPr lang="en-GB" u="sng" dirty="0">
                <a:solidFill>
                  <a:srgbClr val="FF0000"/>
                </a:solidFill>
              </a:rPr>
            </a:br>
            <a:br>
              <a:rPr lang="en-GB" u="sng" dirty="0">
                <a:solidFill>
                  <a:srgbClr val="FF0000"/>
                </a:solidFill>
              </a:rPr>
            </a:br>
            <a:r>
              <a:rPr lang="en-GB" sz="4400" b="1" u="sng" dirty="0">
                <a:solidFill>
                  <a:schemeClr val="bg1"/>
                </a:solidFill>
                <a:latin typeface="SassoonPrimaryInfant" pitchFamily="2" charset="0"/>
              </a:rPr>
              <a:t>Numeracy</a:t>
            </a:r>
            <a:br>
              <a:rPr lang="en-GB" dirty="0"/>
            </a:br>
            <a:endParaRPr lang="en-GB" dirty="0"/>
          </a:p>
        </p:txBody>
      </p:sp>
      <p:sp>
        <p:nvSpPr>
          <p:cNvPr id="3" name="Subtitle 2"/>
          <p:cNvSpPr>
            <a:spLocks noGrp="1"/>
          </p:cNvSpPr>
          <p:nvPr>
            <p:ph idx="1"/>
          </p:nvPr>
        </p:nvSpPr>
        <p:spPr>
          <a:xfrm>
            <a:off x="5621146" y="630382"/>
            <a:ext cx="5190066" cy="5830784"/>
          </a:xfrm>
        </p:spPr>
        <p:txBody>
          <a:bodyPr>
            <a:normAutofit fontScale="55000" lnSpcReduction="20000"/>
          </a:bodyPr>
          <a:lstStyle/>
          <a:p>
            <a:pPr marL="285750" indent="-285750" algn="l">
              <a:buClr>
                <a:srgbClr val="0070C0"/>
              </a:buClr>
              <a:buFont typeface="Wingdings" panose="05000000000000000000" pitchFamily="2" charset="2"/>
              <a:buChar char="Ø"/>
            </a:pPr>
            <a:r>
              <a:rPr lang="en-GB" sz="3300" dirty="0">
                <a:solidFill>
                  <a:schemeClr val="tx1"/>
                </a:solidFill>
                <a:latin typeface="SassoonPrimaryInfant" pitchFamily="2" charset="0"/>
              </a:rPr>
              <a:t>Mental Maths – 10 minutes daily</a:t>
            </a:r>
          </a:p>
          <a:p>
            <a:pPr marL="285750" indent="-285750" algn="l">
              <a:buClr>
                <a:srgbClr val="0070C0"/>
              </a:buClr>
              <a:buFont typeface="Wingdings" panose="05000000000000000000" pitchFamily="2" charset="2"/>
              <a:buChar char="Ø"/>
            </a:pPr>
            <a:r>
              <a:rPr lang="en-GB" sz="3300" dirty="0">
                <a:solidFill>
                  <a:schemeClr val="tx1"/>
                </a:solidFill>
                <a:latin typeface="SassoonPrimaryInfant" pitchFamily="2" charset="0"/>
              </a:rPr>
              <a:t>Active learning</a:t>
            </a:r>
          </a:p>
          <a:p>
            <a:pPr marL="285750" indent="-285750" algn="l">
              <a:buClr>
                <a:srgbClr val="0070C0"/>
              </a:buClr>
              <a:buFont typeface="Wingdings" panose="05000000000000000000" pitchFamily="2" charset="2"/>
              <a:buChar char="Ø"/>
            </a:pPr>
            <a:r>
              <a:rPr lang="en-GB" sz="3300" dirty="0">
                <a:solidFill>
                  <a:schemeClr val="tx1"/>
                </a:solidFill>
                <a:latin typeface="SassoonPrimaryInfant" pitchFamily="2" charset="0"/>
              </a:rPr>
              <a:t>Group work</a:t>
            </a:r>
          </a:p>
          <a:p>
            <a:pPr marL="285750" indent="-285750" algn="l">
              <a:buClr>
                <a:srgbClr val="0070C0"/>
              </a:buClr>
              <a:buFont typeface="Wingdings" panose="05000000000000000000" pitchFamily="2" charset="2"/>
              <a:buChar char="Ø"/>
            </a:pPr>
            <a:r>
              <a:rPr lang="en-GB" sz="3300" dirty="0">
                <a:solidFill>
                  <a:schemeClr val="tx1"/>
                </a:solidFill>
                <a:latin typeface="SassoonPrimaryInfant" pitchFamily="2" charset="0"/>
              </a:rPr>
              <a:t>Problem solving</a:t>
            </a:r>
          </a:p>
          <a:p>
            <a:pPr marL="285750" indent="-285750" algn="l">
              <a:buClr>
                <a:srgbClr val="0070C0"/>
              </a:buClr>
              <a:buFont typeface="Wingdings" panose="05000000000000000000" pitchFamily="2" charset="2"/>
              <a:buChar char="Ø"/>
            </a:pPr>
            <a:r>
              <a:rPr lang="en-GB" sz="3300" dirty="0" err="1">
                <a:solidFill>
                  <a:schemeClr val="tx1"/>
                </a:solidFill>
                <a:latin typeface="SassoonPrimaryInfant" pitchFamily="2" charset="0"/>
              </a:rPr>
              <a:t>BeeBot</a:t>
            </a:r>
            <a:r>
              <a:rPr lang="en-GB" sz="3300" dirty="0">
                <a:solidFill>
                  <a:schemeClr val="tx1"/>
                </a:solidFill>
                <a:latin typeface="SassoonPrimaryInfant" pitchFamily="2" charset="0"/>
              </a:rPr>
              <a:t>, </a:t>
            </a:r>
            <a:r>
              <a:rPr lang="en-GB" sz="3300" dirty="0" err="1">
                <a:solidFill>
                  <a:schemeClr val="tx1"/>
                </a:solidFill>
                <a:latin typeface="SassoonPrimaryInfant" pitchFamily="2" charset="0"/>
              </a:rPr>
              <a:t>Ipad</a:t>
            </a:r>
            <a:r>
              <a:rPr lang="en-GB" sz="3300" dirty="0">
                <a:solidFill>
                  <a:schemeClr val="tx1"/>
                </a:solidFill>
                <a:latin typeface="SassoonPrimaryInfant" pitchFamily="2" charset="0"/>
              </a:rPr>
              <a:t> and Interactive Whiteboard used to support learning</a:t>
            </a:r>
          </a:p>
          <a:p>
            <a:pPr marL="285750" indent="-285750" algn="l">
              <a:buClr>
                <a:srgbClr val="0070C0"/>
              </a:buClr>
              <a:buFont typeface="Wingdings" panose="05000000000000000000" pitchFamily="2" charset="2"/>
              <a:buChar char="Ø"/>
            </a:pPr>
            <a:r>
              <a:rPr lang="en-GB" sz="3300" dirty="0">
                <a:solidFill>
                  <a:schemeClr val="tx1"/>
                </a:solidFill>
                <a:latin typeface="SassoonPrimaryInfant" pitchFamily="2" charset="0"/>
              </a:rPr>
              <a:t>Plenary at the end of each lesson to revise what has been covered.</a:t>
            </a:r>
          </a:p>
          <a:p>
            <a:pPr marL="285750" indent="-285750" algn="l">
              <a:buClr>
                <a:srgbClr val="0070C0"/>
              </a:buClr>
              <a:buFont typeface="Wingdings" panose="05000000000000000000" pitchFamily="2" charset="2"/>
              <a:buChar char="Ø"/>
            </a:pPr>
            <a:r>
              <a:rPr lang="en-GB" sz="3300" dirty="0">
                <a:solidFill>
                  <a:schemeClr val="tx1"/>
                </a:solidFill>
                <a:latin typeface="SassoonPrimaryInfant" pitchFamily="2" charset="0"/>
              </a:rPr>
              <a:t>Areas covered:</a:t>
            </a:r>
          </a:p>
          <a:p>
            <a:pPr marL="742950" lvl="1" indent="-285750" algn="l">
              <a:buClr>
                <a:srgbClr val="0070C0"/>
              </a:buClr>
              <a:buFont typeface="Courier New" panose="02070309020205020404" pitchFamily="49" charset="0"/>
              <a:buChar char="o"/>
            </a:pPr>
            <a:r>
              <a:rPr lang="en-GB" sz="3300" dirty="0">
                <a:solidFill>
                  <a:schemeClr val="tx1"/>
                </a:solidFill>
                <a:latin typeface="SassoonPrimaryInfant" pitchFamily="2" charset="0"/>
              </a:rPr>
              <a:t>Number							</a:t>
            </a:r>
          </a:p>
          <a:p>
            <a:pPr marL="742950" lvl="1" indent="-285750" algn="l">
              <a:buClr>
                <a:srgbClr val="0070C0"/>
              </a:buClr>
              <a:buFont typeface="Courier New" panose="02070309020205020404" pitchFamily="49" charset="0"/>
              <a:buChar char="o"/>
            </a:pPr>
            <a:r>
              <a:rPr lang="en-GB" sz="3300" dirty="0">
                <a:solidFill>
                  <a:schemeClr val="tx1"/>
                </a:solidFill>
                <a:latin typeface="SassoonPrimaryInfant" pitchFamily="2" charset="0"/>
              </a:rPr>
              <a:t>Shape and Space</a:t>
            </a:r>
          </a:p>
          <a:p>
            <a:pPr marL="742950" lvl="1" indent="-285750" algn="l">
              <a:buClr>
                <a:srgbClr val="0070C0"/>
              </a:buClr>
              <a:buFont typeface="Courier New" panose="02070309020205020404" pitchFamily="49" charset="0"/>
              <a:buChar char="o"/>
            </a:pPr>
            <a:r>
              <a:rPr lang="en-GB" sz="3300" dirty="0">
                <a:solidFill>
                  <a:schemeClr val="tx1"/>
                </a:solidFill>
                <a:latin typeface="SassoonPrimaryInfant" pitchFamily="2" charset="0"/>
              </a:rPr>
              <a:t>Data Handling</a:t>
            </a:r>
          </a:p>
          <a:p>
            <a:pPr marL="742950" lvl="1" indent="-285750" algn="l">
              <a:buClr>
                <a:srgbClr val="0070C0"/>
              </a:buClr>
              <a:buFont typeface="Courier New" panose="02070309020205020404" pitchFamily="49" charset="0"/>
              <a:buChar char="o"/>
            </a:pPr>
            <a:r>
              <a:rPr lang="en-GB" sz="3300" dirty="0">
                <a:solidFill>
                  <a:schemeClr val="tx1"/>
                </a:solidFill>
                <a:latin typeface="SassoonPrimaryInfant" pitchFamily="2" charset="0"/>
              </a:rPr>
              <a:t>Measure</a:t>
            </a:r>
          </a:p>
          <a:p>
            <a:pPr marL="742950" lvl="1" indent="-285750" algn="l">
              <a:buClr>
                <a:srgbClr val="0070C0"/>
              </a:buClr>
              <a:buFont typeface="Courier New" panose="02070309020205020404" pitchFamily="49" charset="0"/>
              <a:buChar char="o"/>
            </a:pPr>
            <a:r>
              <a:rPr lang="en-GB" sz="3300" dirty="0">
                <a:solidFill>
                  <a:schemeClr val="tx1"/>
                </a:solidFill>
                <a:latin typeface="SassoonPrimaryInfant" pitchFamily="2" charset="0"/>
              </a:rPr>
              <a:t>Position and Movement</a:t>
            </a:r>
          </a:p>
          <a:p>
            <a:pPr marL="742950" lvl="1" indent="-285750" algn="l">
              <a:buClr>
                <a:srgbClr val="0070C0"/>
              </a:buClr>
              <a:buFont typeface="Courier New" panose="02070309020205020404" pitchFamily="49" charset="0"/>
              <a:buChar char="o"/>
            </a:pPr>
            <a:r>
              <a:rPr lang="en-GB" sz="3300" dirty="0">
                <a:solidFill>
                  <a:schemeClr val="tx1"/>
                </a:solidFill>
                <a:latin typeface="SassoonPrimaryInfant" pitchFamily="2" charset="0"/>
              </a:rPr>
              <a:t>Money</a:t>
            </a:r>
          </a:p>
          <a:p>
            <a:pPr marL="742950" lvl="1" indent="-285750" algn="l">
              <a:buClr>
                <a:srgbClr val="0070C0"/>
              </a:buClr>
              <a:buFont typeface="Courier New" panose="02070309020205020404" pitchFamily="49" charset="0"/>
              <a:buChar char="o"/>
            </a:pPr>
            <a:r>
              <a:rPr lang="en-GB" sz="3300" dirty="0">
                <a:solidFill>
                  <a:schemeClr val="tx1"/>
                </a:solidFill>
                <a:latin typeface="SassoonPrimaryInfant" pitchFamily="2" charset="0"/>
              </a:rPr>
              <a:t>Fractions</a:t>
            </a:r>
          </a:p>
          <a:p>
            <a:pPr marL="742950" lvl="1" indent="-285750" algn="l">
              <a:buClr>
                <a:srgbClr val="0070C0"/>
              </a:buClr>
              <a:buFont typeface="Courier New" panose="02070309020205020404" pitchFamily="49" charset="0"/>
              <a:buChar char="o"/>
            </a:pPr>
            <a:r>
              <a:rPr lang="en-GB" sz="3300" dirty="0">
                <a:solidFill>
                  <a:schemeClr val="tx1"/>
                </a:solidFill>
                <a:latin typeface="SassoonPrimaryInfant" pitchFamily="2" charset="0"/>
              </a:rPr>
              <a:t>Time</a:t>
            </a:r>
          </a:p>
          <a:p>
            <a:pPr marL="457200" lvl="1" indent="0" algn="l">
              <a:buClr>
                <a:srgbClr val="0070C0"/>
              </a:buClr>
              <a:buNone/>
            </a:pPr>
            <a:endParaRPr lang="en-GB" sz="3300" dirty="0">
              <a:solidFill>
                <a:schemeClr val="tx1"/>
              </a:solidFill>
              <a:latin typeface="SassoonPrimaryInfant" pitchFamily="2" charset="0"/>
            </a:endParaRPr>
          </a:p>
          <a:p>
            <a:pPr marL="0" indent="0">
              <a:buNone/>
            </a:pPr>
            <a:endParaRPr lang="en-GB" dirty="0">
              <a:solidFill>
                <a:schemeClr val="tx1"/>
              </a:solidFill>
              <a:latin typeface="SassoonPrimaryInfant" pitchFamily="2" charset="0"/>
            </a:endParaRPr>
          </a:p>
        </p:txBody>
      </p:sp>
      <p:pic>
        <p:nvPicPr>
          <p:cNvPr id="4" name="Picture 3" descr="Math Logo by avidlebon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33" y="3217776"/>
            <a:ext cx="3322216" cy="2344824"/>
          </a:xfrm>
          <a:prstGeom prst="rect">
            <a:avLst/>
          </a:prstGeom>
        </p:spPr>
      </p:pic>
    </p:spTree>
    <p:extLst>
      <p:ext uri="{BB962C8B-B14F-4D97-AF65-F5344CB8AC3E}">
        <p14:creationId xmlns:p14="http://schemas.microsoft.com/office/powerpoint/2010/main" val="109157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b="1" u="sng" dirty="0">
                <a:solidFill>
                  <a:schemeClr val="bg1"/>
                </a:solidFill>
                <a:latin typeface="SassoonPrimaryInfant" pitchFamily="2" charset="0"/>
              </a:rPr>
              <a:t>The World Around Us</a:t>
            </a:r>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Ø"/>
            </a:pPr>
            <a:r>
              <a:rPr lang="en-GB" sz="3600" dirty="0">
                <a:solidFill>
                  <a:schemeClr val="tx1"/>
                </a:solidFill>
                <a:latin typeface="SassoonPrimaryInfant" pitchFamily="2" charset="0"/>
              </a:rPr>
              <a:t>Farms</a:t>
            </a:r>
          </a:p>
          <a:p>
            <a:pPr>
              <a:buClr>
                <a:srgbClr val="0070C0"/>
              </a:buClr>
              <a:buFont typeface="Wingdings" panose="05000000000000000000" pitchFamily="2" charset="2"/>
              <a:buChar char="Ø"/>
            </a:pPr>
            <a:r>
              <a:rPr lang="en-GB" sz="3600" dirty="0">
                <a:solidFill>
                  <a:schemeClr val="tx1"/>
                </a:solidFill>
                <a:latin typeface="SassoonPrimaryInfant" pitchFamily="2" charset="0"/>
              </a:rPr>
              <a:t>Celebrations</a:t>
            </a:r>
          </a:p>
          <a:p>
            <a:pPr>
              <a:buClr>
                <a:srgbClr val="0070C0"/>
              </a:buClr>
              <a:buFont typeface="Wingdings" panose="05000000000000000000" pitchFamily="2" charset="2"/>
              <a:buChar char="Ø"/>
            </a:pPr>
            <a:r>
              <a:rPr lang="en-GB" sz="3600" dirty="0">
                <a:solidFill>
                  <a:schemeClr val="tx1"/>
                </a:solidFill>
                <a:latin typeface="SassoonPrimaryInfant" pitchFamily="2" charset="0"/>
              </a:rPr>
              <a:t>Dinosaurs</a:t>
            </a:r>
          </a:p>
          <a:p>
            <a:pPr>
              <a:buClr>
                <a:srgbClr val="0070C0"/>
              </a:buClr>
              <a:buFont typeface="Wingdings" panose="05000000000000000000" pitchFamily="2" charset="2"/>
              <a:buChar char="Ø"/>
            </a:pPr>
            <a:r>
              <a:rPr lang="en-GB" sz="3600" dirty="0">
                <a:solidFill>
                  <a:schemeClr val="tx1"/>
                </a:solidFill>
                <a:latin typeface="SassoonPrimaryInfant" pitchFamily="2" charset="0"/>
              </a:rPr>
              <a:t>Castles</a:t>
            </a:r>
          </a:p>
          <a:p>
            <a:pPr>
              <a:buClr>
                <a:srgbClr val="0070C0"/>
              </a:buClr>
              <a:buFont typeface="Wingdings" panose="05000000000000000000" pitchFamily="2" charset="2"/>
              <a:buChar char="Ø"/>
            </a:pPr>
            <a:r>
              <a:rPr lang="en-GB" sz="3600">
                <a:solidFill>
                  <a:schemeClr val="tx1"/>
                </a:solidFill>
                <a:latin typeface="SassoonPrimaryInfant" pitchFamily="2" charset="0"/>
              </a:rPr>
              <a:t>Minibeasts </a:t>
            </a:r>
            <a:endParaRPr lang="en-GB" sz="3600" dirty="0">
              <a:solidFill>
                <a:schemeClr val="tx1"/>
              </a:solidFill>
              <a:latin typeface="SassoonPrimaryInfant" pitchFamily="2" charset="0"/>
            </a:endParaRPr>
          </a:p>
          <a:p>
            <a:pPr marL="0" indent="0">
              <a:buNone/>
            </a:pPr>
            <a:endParaRPr lang="en-GB" dirty="0">
              <a:solidFill>
                <a:schemeClr val="tx1"/>
              </a:solidFill>
            </a:endParaRPr>
          </a:p>
          <a:p>
            <a:endParaRPr lang="en-GB" dirty="0">
              <a:solidFill>
                <a:srgbClr val="00B0F0"/>
              </a:solidFill>
            </a:endParaRPr>
          </a:p>
          <a:p>
            <a:endParaRPr lang="en-GB" dirty="0"/>
          </a:p>
        </p:txBody>
      </p:sp>
      <p:pic>
        <p:nvPicPr>
          <p:cNvPr id="4" name="Picture 3" descr="World Kids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374" y="2928952"/>
            <a:ext cx="3078811" cy="2765396"/>
          </a:xfrm>
          <a:prstGeom prst="rect">
            <a:avLst/>
          </a:prstGeom>
        </p:spPr>
      </p:pic>
    </p:spTree>
    <p:extLst>
      <p:ext uri="{BB962C8B-B14F-4D97-AF65-F5344CB8AC3E}">
        <p14:creationId xmlns:p14="http://schemas.microsoft.com/office/powerpoint/2010/main" val="145996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407" y="641304"/>
            <a:ext cx="8596668" cy="912613"/>
          </a:xfrm>
        </p:spPr>
        <p:txBody>
          <a:bodyPr>
            <a:normAutofit fontScale="90000"/>
          </a:bodyPr>
          <a:lstStyle/>
          <a:p>
            <a:pPr algn="ctr"/>
            <a:br>
              <a:rPr lang="en-GB" sz="6000" b="1" u="sng" dirty="0">
                <a:solidFill>
                  <a:schemeClr val="bg1"/>
                </a:solidFill>
                <a:latin typeface="SassoonPrimaryInfant" pitchFamily="2" charset="0"/>
              </a:rPr>
            </a:br>
            <a:br>
              <a:rPr lang="en-GB" sz="6000" b="1" u="sng" dirty="0">
                <a:solidFill>
                  <a:schemeClr val="bg1"/>
                </a:solidFill>
                <a:latin typeface="SassoonPrimaryInfant" pitchFamily="2" charset="0"/>
              </a:rPr>
            </a:br>
            <a:r>
              <a:rPr lang="en-GB" sz="6000" b="1" u="sng" dirty="0">
                <a:solidFill>
                  <a:schemeClr val="bg1"/>
                </a:solidFill>
                <a:latin typeface="SassoonPrimaryInfant" pitchFamily="2" charset="0"/>
              </a:rPr>
              <a:t>Physical Education</a:t>
            </a:r>
            <a:br>
              <a:rPr lang="en-GB" u="sng" dirty="0">
                <a:solidFill>
                  <a:srgbClr val="FF0000"/>
                </a:solidFill>
              </a:rPr>
            </a:br>
            <a:br>
              <a:rPr lang="en-GB" u="sng" dirty="0">
                <a:solidFill>
                  <a:srgbClr val="FF0000"/>
                </a:solidFill>
              </a:rPr>
            </a:br>
            <a:br>
              <a:rPr lang="en-GB" u="sng" dirty="0">
                <a:solidFill>
                  <a:srgbClr val="FF0000"/>
                </a:solidFill>
              </a:rPr>
            </a:br>
            <a:endParaRPr lang="en-GB" u="sng" dirty="0">
              <a:solidFill>
                <a:srgbClr val="FF0000"/>
              </a:solidFill>
            </a:endParaRPr>
          </a:p>
        </p:txBody>
      </p:sp>
      <p:sp>
        <p:nvSpPr>
          <p:cNvPr id="3" name="Content Placeholder 2"/>
          <p:cNvSpPr>
            <a:spLocks noGrp="1"/>
          </p:cNvSpPr>
          <p:nvPr>
            <p:ph idx="1"/>
          </p:nvPr>
        </p:nvSpPr>
        <p:spPr>
          <a:xfrm>
            <a:off x="677334" y="1721224"/>
            <a:ext cx="8596668" cy="4734994"/>
          </a:xfrm>
        </p:spPr>
        <p:txBody>
          <a:bodyPr>
            <a:normAutofit lnSpcReduction="10000"/>
          </a:bodyPr>
          <a:lstStyle/>
          <a:p>
            <a:pPr>
              <a:buClr>
                <a:srgbClr val="0070C0"/>
              </a:buClr>
              <a:buFont typeface="Wingdings" panose="05000000000000000000" pitchFamily="2" charset="2"/>
              <a:buChar char="v"/>
            </a:pPr>
            <a:endParaRPr lang="en-GB" sz="2000" b="1" dirty="0">
              <a:solidFill>
                <a:schemeClr val="tx1"/>
              </a:solidFill>
              <a:latin typeface="SassoonPrimaryInfant" pitchFamily="2" charset="0"/>
            </a:endParaRPr>
          </a:p>
          <a:p>
            <a:pPr>
              <a:buClr>
                <a:srgbClr val="0070C0"/>
              </a:buClr>
              <a:buFont typeface="Wingdings" panose="05000000000000000000" pitchFamily="2" charset="2"/>
              <a:buChar char="v"/>
            </a:pPr>
            <a:endParaRPr lang="en-GB" sz="2000" b="1" dirty="0">
              <a:solidFill>
                <a:schemeClr val="tx1"/>
              </a:solidFill>
              <a:latin typeface="SassoonPrimaryInfant" pitchFamily="2" charset="0"/>
            </a:endParaRPr>
          </a:p>
          <a:p>
            <a:pPr>
              <a:buClr>
                <a:srgbClr val="0070C0"/>
              </a:buClr>
              <a:buFont typeface="Wingdings" panose="05000000000000000000" pitchFamily="2" charset="2"/>
              <a:buChar char="v"/>
            </a:pPr>
            <a:r>
              <a:rPr lang="en-GB" sz="2000" b="1" dirty="0">
                <a:solidFill>
                  <a:schemeClr val="tx1"/>
                </a:solidFill>
                <a:latin typeface="SassoonPrimaryInfant" pitchFamily="2" charset="0"/>
              </a:rPr>
              <a:t>The children will be having PE on a Wednesday and a Friday this year and should come into school wearing their PE kit on these days.</a:t>
            </a:r>
          </a:p>
          <a:p>
            <a:pPr marL="0" indent="0">
              <a:buNone/>
            </a:pPr>
            <a:endParaRPr lang="en-GB" sz="2000" b="1" u="sng" dirty="0">
              <a:solidFill>
                <a:schemeClr val="tx1"/>
              </a:solidFill>
              <a:latin typeface="SassoonPrimaryInfant" pitchFamily="2" charset="0"/>
            </a:endParaRPr>
          </a:p>
          <a:p>
            <a:pPr marL="0" indent="0">
              <a:buNone/>
            </a:pPr>
            <a:r>
              <a:rPr lang="en-GB" sz="2000" b="1" u="sng" dirty="0">
                <a:solidFill>
                  <a:schemeClr val="tx1"/>
                </a:solidFill>
                <a:latin typeface="SassoonPrimaryInfant" pitchFamily="2" charset="0"/>
              </a:rPr>
              <a:t>PE Kit</a:t>
            </a:r>
          </a:p>
          <a:p>
            <a:pPr>
              <a:buClr>
                <a:srgbClr val="0070C0"/>
              </a:buClr>
              <a:buFont typeface="Wingdings" panose="05000000000000000000" pitchFamily="2" charset="2"/>
              <a:buChar char="Ø"/>
            </a:pPr>
            <a:r>
              <a:rPr lang="en-GB" sz="2000" dirty="0">
                <a:solidFill>
                  <a:schemeClr val="tx1"/>
                </a:solidFill>
                <a:latin typeface="SassoonPrimaryInfant" pitchFamily="2" charset="0"/>
              </a:rPr>
              <a:t>White polo shirt with school logo</a:t>
            </a:r>
          </a:p>
          <a:p>
            <a:pPr>
              <a:buClr>
                <a:srgbClr val="0070C0"/>
              </a:buClr>
              <a:buFont typeface="Wingdings" panose="05000000000000000000" pitchFamily="2" charset="2"/>
              <a:buChar char="Ø"/>
            </a:pPr>
            <a:r>
              <a:rPr lang="en-GB" sz="2000" dirty="0">
                <a:solidFill>
                  <a:schemeClr val="tx1"/>
                </a:solidFill>
                <a:latin typeface="SassoonPrimaryInfant" pitchFamily="2" charset="0"/>
              </a:rPr>
              <a:t>Red sweatshirt with school logo</a:t>
            </a:r>
          </a:p>
          <a:p>
            <a:pPr>
              <a:buClr>
                <a:srgbClr val="0070C0"/>
              </a:buClr>
              <a:buFont typeface="Wingdings" panose="05000000000000000000" pitchFamily="2" charset="2"/>
              <a:buChar char="Ø"/>
            </a:pPr>
            <a:r>
              <a:rPr lang="en-GB" sz="2000" dirty="0">
                <a:solidFill>
                  <a:schemeClr val="tx1"/>
                </a:solidFill>
                <a:latin typeface="SassoonPrimaryInfant" pitchFamily="2" charset="0"/>
              </a:rPr>
              <a:t>Plain black jogging bottoms </a:t>
            </a:r>
          </a:p>
          <a:p>
            <a:pPr>
              <a:buClr>
                <a:srgbClr val="0070C0"/>
              </a:buClr>
              <a:buFont typeface="Wingdings" panose="05000000000000000000" pitchFamily="2" charset="2"/>
              <a:buChar char="Ø"/>
            </a:pPr>
            <a:r>
              <a:rPr lang="en-GB" sz="2000" dirty="0">
                <a:solidFill>
                  <a:schemeClr val="tx1"/>
                </a:solidFill>
                <a:latin typeface="SassoonPrimaryInfant" pitchFamily="2" charset="0"/>
              </a:rPr>
              <a:t>Black or white trainers</a:t>
            </a:r>
          </a:p>
          <a:p>
            <a:pPr>
              <a:buClr>
                <a:srgbClr val="0070C0"/>
              </a:buClr>
              <a:buFont typeface="Wingdings" panose="05000000000000000000" pitchFamily="2" charset="2"/>
              <a:buChar char="Ø"/>
            </a:pPr>
            <a:r>
              <a:rPr lang="en-GB" sz="2000" dirty="0">
                <a:solidFill>
                  <a:schemeClr val="tx1"/>
                </a:solidFill>
                <a:latin typeface="SassoonPrimaryInfant" pitchFamily="2" charset="0"/>
              </a:rPr>
              <a:t>Jewellery must not be worn </a:t>
            </a:r>
            <a:r>
              <a:rPr lang="en-GB" sz="2000" dirty="0">
                <a:solidFill>
                  <a:schemeClr val="bg1"/>
                </a:solidFill>
                <a:latin typeface="SassoonPrimaryInfant" pitchFamily="2" charset="0"/>
              </a:rPr>
              <a:t>during PE activities.</a:t>
            </a:r>
          </a:p>
          <a:p>
            <a:pPr marL="0" indent="0">
              <a:buNone/>
            </a:pPr>
            <a:endParaRPr lang="en-GB" sz="2000" dirty="0">
              <a:solidFill>
                <a:schemeClr val="bg1"/>
              </a:solidFill>
            </a:endParaRPr>
          </a:p>
        </p:txBody>
      </p:sp>
      <p:pic>
        <p:nvPicPr>
          <p:cNvPr id="4" name="Picture 3" descr="Yoga Athletics Athletic Sports · Free vector graphic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6644" y="3644947"/>
            <a:ext cx="2689410" cy="2571749"/>
          </a:xfrm>
          <a:prstGeom prst="rect">
            <a:avLst/>
          </a:prstGeom>
        </p:spPr>
      </p:pic>
    </p:spTree>
    <p:extLst>
      <p:ext uri="{BB962C8B-B14F-4D97-AF65-F5344CB8AC3E}">
        <p14:creationId xmlns:p14="http://schemas.microsoft.com/office/powerpoint/2010/main" val="1114767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888</Words>
  <Application>Microsoft Office PowerPoint</Application>
  <PresentationFormat>Widescreen</PresentationFormat>
  <Paragraphs>137</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Comic Sans MS</vt:lpstr>
      <vt:lpstr>Courier New</vt:lpstr>
      <vt:lpstr>SassoonPrimaryInfant</vt:lpstr>
      <vt:lpstr>Wingdings</vt:lpstr>
      <vt:lpstr>Wingdings 3</vt:lpstr>
      <vt:lpstr>Ion Boardroom</vt:lpstr>
      <vt:lpstr>  Welcome to P3/4   Teacher - Mrs Bowers   Classroom Assistants – Mrs Daniel, Mrs McMaster and Mrs Greeves</vt:lpstr>
      <vt:lpstr>School Uniform </vt:lpstr>
      <vt:lpstr>Break and Lunch</vt:lpstr>
      <vt:lpstr>School Day </vt:lpstr>
      <vt:lpstr>Illness</vt:lpstr>
      <vt:lpstr>Literacy</vt:lpstr>
      <vt:lpstr>     Numeracy </vt:lpstr>
      <vt:lpstr>The World Around Us</vt:lpstr>
      <vt:lpstr>  Physical Education   </vt:lpstr>
      <vt:lpstr>Homework</vt:lpstr>
      <vt:lpstr>PowerPoint Presentation</vt:lpstr>
      <vt:lpstr>A few more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P3/4    Teacher - Mrs Bowers  Classroom Assistants – Mrs Daniel and Mrs McMaster and Mrs Greeves</dc:title>
  <dc:creator>C Bowers</dc:creator>
  <cp:lastModifiedBy>ian bowers</cp:lastModifiedBy>
  <cp:revision>15</cp:revision>
  <cp:lastPrinted>2022-08-25T12:23:43Z</cp:lastPrinted>
  <dcterms:created xsi:type="dcterms:W3CDTF">2022-08-25T09:36:49Z</dcterms:created>
  <dcterms:modified xsi:type="dcterms:W3CDTF">2022-09-01T21:46:40Z</dcterms:modified>
</cp:coreProperties>
</file>